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sldIdLst>
    <p:sldId id="333" r:id="rId2"/>
    <p:sldId id="395" r:id="rId3"/>
    <p:sldId id="397" r:id="rId4"/>
    <p:sldId id="505" r:id="rId5"/>
    <p:sldId id="506" r:id="rId6"/>
    <p:sldId id="507" r:id="rId7"/>
    <p:sldId id="464" r:id="rId8"/>
    <p:sldId id="386" r:id="rId9"/>
    <p:sldId id="465" r:id="rId10"/>
    <p:sldId id="466" r:id="rId11"/>
    <p:sldId id="467" r:id="rId12"/>
    <p:sldId id="468" r:id="rId13"/>
    <p:sldId id="469" r:id="rId14"/>
    <p:sldId id="470" r:id="rId15"/>
    <p:sldId id="471" r:id="rId16"/>
    <p:sldId id="472" r:id="rId17"/>
    <p:sldId id="473" r:id="rId18"/>
    <p:sldId id="475" r:id="rId19"/>
    <p:sldId id="474" r:id="rId20"/>
    <p:sldId id="463" r:id="rId21"/>
    <p:sldId id="383" r:id="rId22"/>
    <p:sldId id="387" r:id="rId23"/>
    <p:sldId id="389" r:id="rId24"/>
    <p:sldId id="503" r:id="rId25"/>
    <p:sldId id="498" r:id="rId26"/>
    <p:sldId id="499" r:id="rId27"/>
    <p:sldId id="500" r:id="rId28"/>
    <p:sldId id="501" r:id="rId29"/>
    <p:sldId id="502" r:id="rId30"/>
    <p:sldId id="504" r:id="rId31"/>
    <p:sldId id="481" r:id="rId32"/>
    <p:sldId id="482" r:id="rId33"/>
    <p:sldId id="483" r:id="rId34"/>
    <p:sldId id="484" r:id="rId35"/>
    <p:sldId id="485" r:id="rId36"/>
    <p:sldId id="486" r:id="rId37"/>
    <p:sldId id="487" r:id="rId38"/>
    <p:sldId id="488" r:id="rId39"/>
    <p:sldId id="489" r:id="rId40"/>
    <p:sldId id="490" r:id="rId41"/>
    <p:sldId id="491" r:id="rId42"/>
    <p:sldId id="492" r:id="rId43"/>
    <p:sldId id="493" r:id="rId44"/>
    <p:sldId id="494" r:id="rId45"/>
    <p:sldId id="495" r:id="rId46"/>
    <p:sldId id="496" r:id="rId47"/>
    <p:sldId id="497" r:id="rId48"/>
    <p:sldId id="278" r:id="rId49"/>
    <p:sldId id="312" r:id="rId50"/>
    <p:sldId id="313" r:id="rId51"/>
    <p:sldId id="315" r:id="rId52"/>
    <p:sldId id="316" r:id="rId53"/>
    <p:sldId id="344" r:id="rId54"/>
    <p:sldId id="295" r:id="rId55"/>
    <p:sldId id="343" r:id="rId56"/>
    <p:sldId id="296" r:id="rId57"/>
    <p:sldId id="281" r:id="rId58"/>
    <p:sldId id="418" r:id="rId59"/>
    <p:sldId id="421" r:id="rId60"/>
    <p:sldId id="424" r:id="rId61"/>
    <p:sldId id="425" r:id="rId62"/>
    <p:sldId id="426" r:id="rId63"/>
    <p:sldId id="427" r:id="rId64"/>
    <p:sldId id="429" r:id="rId65"/>
    <p:sldId id="430" r:id="rId66"/>
    <p:sldId id="431" r:id="rId67"/>
    <p:sldId id="432" r:id="rId68"/>
    <p:sldId id="433" r:id="rId69"/>
    <p:sldId id="434" r:id="rId70"/>
    <p:sldId id="435" r:id="rId71"/>
    <p:sldId id="436" r:id="rId72"/>
    <p:sldId id="437" r:id="rId73"/>
    <p:sldId id="438" r:id="rId74"/>
    <p:sldId id="440" r:id="rId75"/>
    <p:sldId id="280" r:id="rId76"/>
    <p:sldId id="346" r:id="rId77"/>
    <p:sldId id="328" r:id="rId78"/>
    <p:sldId id="400" r:id="rId79"/>
    <p:sldId id="401" r:id="rId80"/>
    <p:sldId id="402" r:id="rId81"/>
    <p:sldId id="403" r:id="rId82"/>
    <p:sldId id="404" r:id="rId83"/>
    <p:sldId id="405" r:id="rId84"/>
    <p:sldId id="406" r:id="rId85"/>
    <p:sldId id="407" r:id="rId86"/>
    <p:sldId id="408" r:id="rId87"/>
    <p:sldId id="409" r:id="rId88"/>
    <p:sldId id="410" r:id="rId89"/>
    <p:sldId id="411" r:id="rId90"/>
    <p:sldId id="412" r:id="rId91"/>
    <p:sldId id="413" r:id="rId92"/>
    <p:sldId id="286" r:id="rId93"/>
    <p:sldId id="372" r:id="rId94"/>
    <p:sldId id="373" r:id="rId95"/>
    <p:sldId id="369" r:id="rId96"/>
    <p:sldId id="380" r:id="rId97"/>
    <p:sldId id="370" r:id="rId98"/>
    <p:sldId id="371" r:id="rId99"/>
    <p:sldId id="374" r:id="rId100"/>
    <p:sldId id="378" r:id="rId101"/>
    <p:sldId id="379" r:id="rId102"/>
    <p:sldId id="428" r:id="rId103"/>
    <p:sldId id="375" r:id="rId104"/>
    <p:sldId id="376" r:id="rId105"/>
    <p:sldId id="377" r:id="rId106"/>
    <p:sldId id="456" r:id="rId107"/>
    <p:sldId id="457" r:id="rId108"/>
    <p:sldId id="458" r:id="rId109"/>
    <p:sldId id="459" r:id="rId110"/>
    <p:sldId id="460" r:id="rId111"/>
    <p:sldId id="461" r:id="rId112"/>
    <p:sldId id="462" r:id="rId113"/>
    <p:sldId id="414" r:id="rId114"/>
    <p:sldId id="415" r:id="rId115"/>
    <p:sldId id="416" r:id="rId116"/>
    <p:sldId id="417" r:id="rId117"/>
    <p:sldId id="299" r:id="rId118"/>
    <p:sldId id="508" r:id="rId119"/>
    <p:sldId id="332" r:id="rId120"/>
    <p:sldId id="276" r:id="rId1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00B050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357" autoAdjust="0"/>
  </p:normalViewPr>
  <p:slideViewPr>
    <p:cSldViewPr snapToGrid="0">
      <p:cViewPr varScale="1">
        <p:scale>
          <a:sx n="37" d="100"/>
          <a:sy n="37" d="100"/>
        </p:scale>
        <p:origin x="-90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37223-6CB4-4FFD-AA75-6430A7750DA4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1E3733-9DE7-4D20-8435-8713C83C3DF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162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FBF77657-A14B-48DC-8AD3-C953443020E4}" type="slidenum">
              <a:rPr lang="ru-RU" sz="1200"/>
              <a:pPr algn="r" eaLnBrk="1" hangingPunct="1"/>
              <a:t>3</a:t>
            </a:fld>
            <a:endParaRPr lang="ru-RU" sz="1200"/>
          </a:p>
        </p:txBody>
      </p:sp>
      <p:sp>
        <p:nvSpPr>
          <p:cNvPr id="11981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2" name="Rectangle 3"/>
          <p:cNvSpPr>
            <a:spLocks noGrp="1"/>
          </p:cNvSpPr>
          <p:nvPr>
            <p:ph type="body" idx="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ru-RU" dirty="0" smtClean="0"/>
              <a:t>1)Уже здесь мы можем показать, почему ФГОС – мечта</a:t>
            </a:r>
          </a:p>
          <a:p>
            <a:pPr>
              <a:defRPr/>
            </a:pPr>
            <a:r>
              <a:rPr lang="ru-RU" dirty="0" smtClean="0"/>
              <a:t>А можно это сделать в самом конце презентации – как теперь – мечта или бедствие. </a:t>
            </a:r>
          </a:p>
          <a:p>
            <a:pPr>
              <a:defRPr/>
            </a:pPr>
            <a:r>
              <a:rPr lang="ru-RU" dirty="0" smtClean="0"/>
              <a:t>2)А как ЕГЭ и ГИА.</a:t>
            </a:r>
          </a:p>
          <a:p>
            <a:pPr>
              <a:defRPr/>
            </a:pPr>
            <a:r>
              <a:rPr lang="ru-RU" dirty="0" smtClean="0"/>
              <a:t>Полтора года назад(2010)  изменили спецификацию ЕГЭ. Раньше проверял элемент минимума, а теперь проверяет умения и действия (по стандарту 2004). </a:t>
            </a:r>
          </a:p>
          <a:p>
            <a:pPr>
              <a:defRPr/>
            </a:pPr>
            <a:r>
              <a:rPr lang="ru-RU" dirty="0" smtClean="0"/>
              <a:t>ПРАКТИКУМ ПО СХЕМУ УУД: </a:t>
            </a:r>
          </a:p>
          <a:p>
            <a:pPr marL="171450" indent="-171450">
              <a:buFontTx/>
              <a:buChar char="-"/>
              <a:defRPr/>
            </a:pPr>
            <a:r>
              <a:rPr lang="ru-RU" dirty="0" smtClean="0"/>
              <a:t>Дать задание на вычитывание: какие часто, какие редко; что есть у ваших детей, чего еще нет… </a:t>
            </a:r>
          </a:p>
          <a:p>
            <a:pPr marL="171450" indent="-171450">
              <a:buFontTx/>
              <a:buChar char="-"/>
              <a:defRPr/>
            </a:pPr>
            <a:r>
              <a:rPr lang="ru-RU" dirty="0" smtClean="0"/>
              <a:t>Попросить в конце – какая группа важная? Какая группа у вас чаще всего? Что вам надо изменить? </a:t>
            </a:r>
          </a:p>
          <a:p>
            <a:pPr>
              <a:defRPr/>
            </a:pPr>
            <a:r>
              <a:rPr lang="ru-RU" dirty="0" smtClean="0"/>
              <a:t>- </a:t>
            </a:r>
            <a:r>
              <a:rPr lang="ru-RU" dirty="0" err="1" smtClean="0"/>
              <a:t>Доп.подготовка</a:t>
            </a:r>
            <a:r>
              <a:rPr lang="ru-RU" dirty="0" smtClean="0"/>
              <a:t>: Убрать название групп УУД и пусть допишут потом</a:t>
            </a:r>
          </a:p>
          <a:p>
            <a:pPr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790145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6F5244-CFEF-4C89-A82C-F3F16AA96F60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570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smtClean="0">
                <a:latin typeface="Arial" panose="020B0604020202020204" pitchFamily="34" charset="0"/>
              </a:rPr>
              <a:t>1) Позиции Школы 2100 совпали ФГОС и СОц.Заказом!!! ПРОБЛЕМА – но как это реализовать? </a:t>
            </a:r>
          </a:p>
        </p:txBody>
      </p:sp>
    </p:spTree>
    <p:extLst>
      <p:ext uri="{BB962C8B-B14F-4D97-AF65-F5344CB8AC3E}">
        <p14:creationId xmlns:p14="http://schemas.microsoft.com/office/powerpoint/2010/main" val="17802518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C8BB476-8595-40F8-A4A7-B57C1C2F7C5C}" type="slidenum">
              <a:rPr lang="ru-RU" altLang="ru-RU"/>
              <a:pPr algn="r" eaLnBrk="1" hangingPunct="1">
                <a:spcBef>
                  <a:spcPct val="0"/>
                </a:spcBef>
              </a:pPr>
              <a:t>22</a:t>
            </a:fld>
            <a:endParaRPr lang="ru-RU" altLang="ru-RU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 smtClean="0">
                <a:latin typeface="Arial" panose="020B0604020202020204" pitchFamily="34" charset="0"/>
              </a:rPr>
              <a:t>Знакомим кратко с кажд.технологией приводя конкретные примеры, пересказыая эпиозоды конкретных уроков </a:t>
            </a:r>
          </a:p>
          <a:p>
            <a:pPr eaLnBrk="1" hangingPunct="1"/>
            <a:r>
              <a:rPr lang="ru-RU" altLang="ru-RU" smtClean="0">
                <a:latin typeface="Arial" panose="020B0604020202020204" pitchFamily="34" charset="0"/>
              </a:rPr>
              <a:t>После знакомства с каждой технологией задаем вопрос - какие действия развивает эта технология?  В схеме анализа урока  Находим и ставим галочку на формулировке (чтобы потом делать также на уроке) ВЫВОД – КОМПЛЕКС ТЕХНОЛОГИЙ ТЕОРЕТИЧЕСКИ ОБЕСПЕЧИВАЕТ ДЕЯТ.ПОДХОД? </a:t>
            </a:r>
          </a:p>
        </p:txBody>
      </p:sp>
    </p:spTree>
    <p:extLst>
      <p:ext uri="{BB962C8B-B14F-4D97-AF65-F5344CB8AC3E}">
        <p14:creationId xmlns:p14="http://schemas.microsoft.com/office/powerpoint/2010/main" val="1249161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664CE509-ABC6-4478-80AF-E42A7D501267}" type="slidenum">
              <a:rPr lang="ru-RU" altLang="ru-RU"/>
              <a:pPr algn="r" eaLnBrk="1" hangingPunct="1">
                <a:spcBef>
                  <a:spcPct val="0"/>
                </a:spcBef>
              </a:pPr>
              <a:t>23</a:t>
            </a:fld>
            <a:endParaRPr lang="ru-RU" altLang="ru-RU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ru-RU" altLang="ru-RU" smtClean="0">
                <a:latin typeface="Arial" panose="020B0604020202020204" pitchFamily="34" charset="0"/>
              </a:rPr>
              <a:t>Голосуем – кто с начала года более 3 раз применил на уроках эту технологию… эту…  и т.д. Кто в собственном внутреннем самоанализе своих уроков, задумывался над этими – метапредметными результатами? </a:t>
            </a:r>
          </a:p>
        </p:txBody>
      </p:sp>
    </p:spTree>
    <p:extLst>
      <p:ext uri="{BB962C8B-B14F-4D97-AF65-F5344CB8AC3E}">
        <p14:creationId xmlns:p14="http://schemas.microsoft.com/office/powerpoint/2010/main" val="414784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6F5244-CFEF-4C89-A82C-F3F16AA96F60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5620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6F5244-CFEF-4C89-A82C-F3F16AA96F60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671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6F5244-CFEF-4C89-A82C-F3F16AA96F60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1665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6F5244-CFEF-4C89-A82C-F3F16AA96F60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3917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B6F5244-CFEF-4C89-A82C-F3F16AA96F60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9119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5D8D9-66D3-460C-9AFF-AB07E412C278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28462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5D8D9-66D3-460C-9AFF-AB07E412C278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6537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5D8D9-66D3-460C-9AFF-AB07E412C278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6927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CF849-85B5-40E2-B61D-3EE6C75D6286}" type="slidenum">
              <a:rPr lang="ru-RU" smtClean="0"/>
              <a:pPr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88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CF849-85B5-40E2-B61D-3EE6C75D6286}" type="slidenum">
              <a:rPr lang="ru-RU" smtClean="0"/>
              <a:pPr/>
              <a:t>50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882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CF849-85B5-40E2-B61D-3EE6C75D6286}" type="slidenum">
              <a:rPr lang="ru-RU" smtClean="0"/>
              <a:pPr/>
              <a:t>51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882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0CF849-85B5-40E2-B61D-3EE6C75D6286}" type="slidenum">
              <a:rPr lang="ru-RU" smtClean="0"/>
              <a:pPr/>
              <a:t>52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882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 какие хотите предложить Вы? - Чат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74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6610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79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931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3841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0533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8042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8959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1206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1178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7417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9665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51448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89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1390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820292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6115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3473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773452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35301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7619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94772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76456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99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36038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41260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60755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04975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8776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3713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29676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154666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896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109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28884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2703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348323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1E3733-9DE7-4D20-8435-8713C83C3DFE}" type="slidenum">
              <a:rPr lang="ru-RU" smtClean="0"/>
              <a:pPr/>
              <a:t>112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74717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48BA79-5E93-4E0E-81CE-BD1FC4B43202}" type="slidenum">
              <a:rPr lang="ru-RU" smtClean="0"/>
              <a:pPr/>
              <a:t>119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492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7018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0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462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691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41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225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887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892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642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812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404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A09FFD-7E42-49AE-8E8E-9515DB594D9E}" type="datetimeFigureOut">
              <a:rPr lang="ru-RU" smtClean="0"/>
              <a:pPr/>
              <a:t>22.02.2017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A29EF-AABB-4EB4-82DA-4A90547D917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746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4.jpeg"/><Relationship Id="rId18" Type="http://schemas.openxmlformats.org/officeDocument/2006/relationships/image" Target="../media/image29.pn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12" Type="http://schemas.openxmlformats.org/officeDocument/2006/relationships/hyperlink" Target="http://www.pirao.ru/upload/iblock/5544ddf50ff637bb9c037aed22247f22.jpg" TargetMode="External"/><Relationship Id="rId17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5" Type="http://schemas.openxmlformats.org/officeDocument/2006/relationships/image" Target="../media/image26.pn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emf"/><Relationship Id="rId3" Type="http://schemas.openxmlformats.org/officeDocument/2006/relationships/image" Target="../media/image32.emf"/><Relationship Id="rId7" Type="http://schemas.openxmlformats.org/officeDocument/2006/relationships/image" Target="../media/image3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emf"/><Relationship Id="rId5" Type="http://schemas.openxmlformats.org/officeDocument/2006/relationships/image" Target="../media/image34.emf"/><Relationship Id="rId4" Type="http://schemas.openxmlformats.org/officeDocument/2006/relationships/image" Target="../media/image33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emf"/><Relationship Id="rId4" Type="http://schemas.openxmlformats.org/officeDocument/2006/relationships/image" Target="../media/image40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emf"/><Relationship Id="rId4" Type="http://schemas.openxmlformats.org/officeDocument/2006/relationships/image" Target="../media/image49.e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emf"/><Relationship Id="rId5" Type="http://schemas.openxmlformats.org/officeDocument/2006/relationships/image" Target="../media/image40.emf"/><Relationship Id="rId4" Type="http://schemas.openxmlformats.org/officeDocument/2006/relationships/image" Target="../media/image39.e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6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6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png"/><Relationship Id="rId7" Type="http://schemas.openxmlformats.org/officeDocument/2006/relationships/image" Target="../media/image70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6.png"/><Relationship Id="rId7" Type="http://schemas.openxmlformats.org/officeDocument/2006/relationships/image" Target="../media/image73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11" Type="http://schemas.openxmlformats.org/officeDocument/2006/relationships/image" Target="../media/image71.png"/><Relationship Id="rId5" Type="http://schemas.openxmlformats.org/officeDocument/2006/relationships/image" Target="../media/image68.png"/><Relationship Id="rId10" Type="http://schemas.openxmlformats.org/officeDocument/2006/relationships/image" Target="../media/image70.jpeg"/><Relationship Id="rId4" Type="http://schemas.openxmlformats.org/officeDocument/2006/relationships/image" Target="../media/image67.png"/><Relationship Id="rId9" Type="http://schemas.openxmlformats.org/officeDocument/2006/relationships/image" Target="../media/image69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6.png"/><Relationship Id="rId7" Type="http://schemas.openxmlformats.org/officeDocument/2006/relationships/image" Target="../media/image74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10" Type="http://schemas.openxmlformats.org/officeDocument/2006/relationships/image" Target="../media/image71.png"/><Relationship Id="rId4" Type="http://schemas.openxmlformats.org/officeDocument/2006/relationships/image" Target="../media/image68.png"/><Relationship Id="rId9" Type="http://schemas.openxmlformats.org/officeDocument/2006/relationships/image" Target="../media/image70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12" Type="http://schemas.openxmlformats.org/officeDocument/2006/relationships/image" Target="../media/image85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11" Type="http://schemas.openxmlformats.org/officeDocument/2006/relationships/image" Target="../media/image84.jpeg"/><Relationship Id="rId5" Type="http://schemas.openxmlformats.org/officeDocument/2006/relationships/image" Target="../media/image78.jpeg"/><Relationship Id="rId10" Type="http://schemas.openxmlformats.org/officeDocument/2006/relationships/image" Target="../media/image83.jpeg"/><Relationship Id="rId4" Type="http://schemas.openxmlformats.org/officeDocument/2006/relationships/image" Target="../media/image77.jpeg"/><Relationship Id="rId9" Type="http://schemas.openxmlformats.org/officeDocument/2006/relationships/image" Target="../media/image8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4.jpeg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3" Type="http://schemas.openxmlformats.org/officeDocument/2006/relationships/image" Target="../media/image106.png"/><Relationship Id="rId7" Type="http://schemas.openxmlformats.org/officeDocument/2006/relationships/image" Target="../media/image11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5" Type="http://schemas.openxmlformats.org/officeDocument/2006/relationships/image" Target="../media/image108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7" Type="http://schemas.openxmlformats.org/officeDocument/2006/relationships/image" Target="../media/image1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106.png"/><Relationship Id="rId7" Type="http://schemas.openxmlformats.org/officeDocument/2006/relationships/image" Target="../media/image11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06.png"/><Relationship Id="rId7" Type="http://schemas.openxmlformats.org/officeDocument/2006/relationships/image" Target="../media/image1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06.png"/><Relationship Id="rId7" Type="http://schemas.openxmlformats.org/officeDocument/2006/relationships/image" Target="../media/image1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06.png"/><Relationship Id="rId7" Type="http://schemas.openxmlformats.org/officeDocument/2006/relationships/image" Target="../media/image12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06.png"/><Relationship Id="rId7" Type="http://schemas.openxmlformats.org/officeDocument/2006/relationships/image" Target="../media/image12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06.png"/><Relationship Id="rId7" Type="http://schemas.openxmlformats.org/officeDocument/2006/relationships/image" Target="../media/image12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5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7.png"/><Relationship Id="rId4" Type="http://schemas.openxmlformats.org/officeDocument/2006/relationships/image" Target="../media/image124.jpe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4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9.png"/><Relationship Id="rId5" Type="http://schemas.openxmlformats.org/officeDocument/2006/relationships/image" Target="../media/image127.png"/><Relationship Id="rId4" Type="http://schemas.openxmlformats.org/officeDocument/2006/relationships/image" Target="../media/image124.jpe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5" Type="http://schemas.openxmlformats.org/officeDocument/2006/relationships/image" Target="../media/image127.png"/><Relationship Id="rId4" Type="http://schemas.openxmlformats.org/officeDocument/2006/relationships/image" Target="../media/image124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24.jpe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3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4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3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4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3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4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3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4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39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4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4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4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5" Type="http://schemas.openxmlformats.org/officeDocument/2006/relationships/image" Target="../media/image106.png"/><Relationship Id="rId4" Type="http://schemas.openxmlformats.org/officeDocument/2006/relationships/image" Target="../media/image142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7" Type="http://schemas.openxmlformats.org/officeDocument/2006/relationships/image" Target="../media/image144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5" Type="http://schemas.openxmlformats.org/officeDocument/2006/relationships/image" Target="../media/image106.png"/><Relationship Id="rId4" Type="http://schemas.openxmlformats.org/officeDocument/2006/relationships/image" Target="../media/image142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3.png"/><Relationship Id="rId5" Type="http://schemas.openxmlformats.org/officeDocument/2006/relationships/image" Target="../media/image106.png"/><Relationship Id="rId4" Type="http://schemas.openxmlformats.org/officeDocument/2006/relationships/image" Target="../media/image142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8.png"/><Relationship Id="rId5" Type="http://schemas.openxmlformats.org/officeDocument/2006/relationships/image" Target="../media/image147.png"/><Relationship Id="rId4" Type="http://schemas.openxmlformats.org/officeDocument/2006/relationships/image" Target="../media/image146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6.png"/><Relationship Id="rId4" Type="http://schemas.openxmlformats.org/officeDocument/2006/relationships/image" Target="../media/image150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3.png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13" Type="http://schemas.openxmlformats.org/officeDocument/2006/relationships/image" Target="../media/image161.png"/><Relationship Id="rId3" Type="http://schemas.openxmlformats.org/officeDocument/2006/relationships/image" Target="../media/image155.jpeg"/><Relationship Id="rId7" Type="http://schemas.openxmlformats.org/officeDocument/2006/relationships/image" Target="../media/image75.jpeg"/><Relationship Id="rId12" Type="http://schemas.openxmlformats.org/officeDocument/2006/relationships/image" Target="../media/image80.jpe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jpeg"/><Relationship Id="rId11" Type="http://schemas.openxmlformats.org/officeDocument/2006/relationships/image" Target="../media/image160.jpeg"/><Relationship Id="rId5" Type="http://schemas.openxmlformats.org/officeDocument/2006/relationships/image" Target="../media/image157.jpeg"/><Relationship Id="rId10" Type="http://schemas.openxmlformats.org/officeDocument/2006/relationships/image" Target="../media/image78.jpeg"/><Relationship Id="rId4" Type="http://schemas.openxmlformats.org/officeDocument/2006/relationships/image" Target="../media/image156.jpeg"/><Relationship Id="rId9" Type="http://schemas.openxmlformats.org/officeDocument/2006/relationships/image" Target="../media/image159.jpeg"/><Relationship Id="rId14" Type="http://schemas.openxmlformats.org/officeDocument/2006/relationships/image" Target="../media/image162.png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8" Type="http://schemas.openxmlformats.org/officeDocument/2006/relationships/hyperlink" Target="http://vk.com/school2100" TargetMode="External"/><Relationship Id="rId13" Type="http://schemas.openxmlformats.org/officeDocument/2006/relationships/hyperlink" Target="http://world.school2100.com/" TargetMode="External"/><Relationship Id="rId3" Type="http://schemas.openxmlformats.org/officeDocument/2006/relationships/image" Target="../media/image163.png"/><Relationship Id="rId7" Type="http://schemas.openxmlformats.org/officeDocument/2006/relationships/image" Target="../media/image167.png"/><Relationship Id="rId12" Type="http://schemas.openxmlformats.org/officeDocument/2006/relationships/hyperlink" Target="http://school2100.com/" TargetMode="External"/><Relationship Id="rId17" Type="http://schemas.openxmlformats.org/officeDocument/2006/relationships/hyperlink" Target="https://vk.com/club128447748" TargetMode="External"/><Relationship Id="rId2" Type="http://schemas.openxmlformats.org/officeDocument/2006/relationships/notesSlide" Target="../notesSlides/notesSlide51.xml"/><Relationship Id="rId16" Type="http://schemas.openxmlformats.org/officeDocument/2006/relationships/hyperlink" Target="mailto:dddanilov@school2100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6.png"/><Relationship Id="rId11" Type="http://schemas.openxmlformats.org/officeDocument/2006/relationships/hyperlink" Target="http://goo.gl/3K56nK" TargetMode="External"/><Relationship Id="rId5" Type="http://schemas.openxmlformats.org/officeDocument/2006/relationships/image" Target="../media/image165.png"/><Relationship Id="rId15" Type="http://schemas.openxmlformats.org/officeDocument/2006/relationships/hyperlink" Target="mailto:umc@school2100.com" TargetMode="External"/><Relationship Id="rId10" Type="http://schemas.openxmlformats.org/officeDocument/2006/relationships/hyperlink" Target="https://twitter.com/school2100" TargetMode="External"/><Relationship Id="rId4" Type="http://schemas.openxmlformats.org/officeDocument/2006/relationships/image" Target="../media/image164.png"/><Relationship Id="rId9" Type="http://schemas.openxmlformats.org/officeDocument/2006/relationships/hyperlink" Target="https://www.facebook.com/school2100" TargetMode="External"/><Relationship Id="rId14" Type="http://schemas.openxmlformats.org/officeDocument/2006/relationships/hyperlink" Target="http://app.school2100.com/" TargetMode="Externa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1.png"/><Relationship Id="rId4" Type="http://schemas.openxmlformats.org/officeDocument/2006/relationships/image" Target="../media/image1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Samsung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6" y="0"/>
            <a:ext cx="12193431" cy="685799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915887"/>
            <a:ext cx="12192000" cy="28684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ctr" anchorCtr="0">
            <a:normAutofit lnSpcReduction="10000"/>
          </a:bodyPr>
          <a:lstStyle/>
          <a:p>
            <a:pPr algn="ctr"/>
            <a:r>
              <a:rPr lang="ru-RU" sz="5400" b="1" dirty="0"/>
              <a:t>Инструменты реализации ФГОС: технологии </a:t>
            </a:r>
            <a:r>
              <a:rPr lang="ru-RU" sz="5400" b="1" dirty="0" err="1"/>
              <a:t>деятельностного</a:t>
            </a:r>
            <a:r>
              <a:rPr lang="ru-RU" sz="5400" b="1" dirty="0"/>
              <a:t> типа и универсальные учебные </a:t>
            </a:r>
            <a:r>
              <a:rPr lang="ru-RU" sz="5400" b="1" dirty="0" smtClean="0"/>
              <a:t>материалы</a:t>
            </a:r>
            <a:endParaRPr lang="ru-RU" sz="4400" b="1" dirty="0" smtClean="0">
              <a:solidFill>
                <a:srgbClr val="0000FF"/>
              </a:solidFill>
            </a:endParaRPr>
          </a:p>
          <a:p>
            <a:pPr algn="ctr"/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Open Sans Light" pitchFamily="34" charset="0"/>
                <a:cs typeface="Arial" pitchFamily="34" charset="0"/>
              </a:rPr>
              <a:t>(новый проект «Школы 2100»)</a:t>
            </a:r>
            <a:endParaRPr lang="ru-RU" sz="3000" b="1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ea typeface="Open Sans Light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9053"/>
            <a:ext cx="2020828" cy="92345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51982" y="186614"/>
            <a:ext cx="4766133" cy="720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ctr" anchorCtr="0">
            <a:normAutofit fontScale="92500"/>
          </a:bodyPr>
          <a:lstStyle/>
          <a:p>
            <a:pPr algn="r"/>
            <a:r>
              <a:rPr lang="ru-RU" sz="2800" i="1" dirty="0" smtClean="0">
                <a:solidFill>
                  <a:schemeClr val="bg1"/>
                </a:solidFill>
                <a:latin typeface="Arial" pitchFamily="34" charset="0"/>
                <a:ea typeface="Open Sans Light" pitchFamily="34" charset="0"/>
                <a:cs typeface="Arial" pitchFamily="34" charset="0"/>
              </a:rPr>
              <a:t>Начальная и основная школа</a:t>
            </a:r>
            <a:endParaRPr lang="ru-RU" sz="2800" i="1" dirty="0">
              <a:solidFill>
                <a:schemeClr val="bg1"/>
              </a:solidFill>
              <a:latin typeface="Arial" pitchFamily="34" charset="0"/>
              <a:ea typeface="Open Sans Light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4593" y="4885227"/>
            <a:ext cx="11642811" cy="432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ctr" anchorCtr="0">
            <a:noAutofit/>
          </a:bodyPr>
          <a:lstStyle/>
          <a:p>
            <a:pPr algn="r"/>
            <a:r>
              <a:rPr lang="ru-RU" sz="2400" b="1" i="1" dirty="0" smtClean="0">
                <a:solidFill>
                  <a:schemeClr val="bg1"/>
                </a:solidFill>
                <a:latin typeface="Arial" pitchFamily="34" charset="0"/>
                <a:ea typeface="Open Sans Light" pitchFamily="34" charset="0"/>
                <a:cs typeface="Arial" pitchFamily="34" charset="0"/>
              </a:rPr>
              <a:t>Данилов Дмитрий </a:t>
            </a:r>
            <a:r>
              <a:rPr lang="ru-RU" sz="2400" b="1" i="1" dirty="0" err="1" smtClean="0">
                <a:solidFill>
                  <a:schemeClr val="bg1"/>
                </a:solidFill>
                <a:latin typeface="Arial" pitchFamily="34" charset="0"/>
                <a:ea typeface="Open Sans Light" pitchFamily="34" charset="0"/>
                <a:cs typeface="Arial" pitchFamily="34" charset="0"/>
              </a:rPr>
              <a:t>Даимович</a:t>
            </a:r>
            <a:r>
              <a:rPr lang="ru-RU" sz="2400" b="1" i="1" dirty="0" smtClean="0">
                <a:solidFill>
                  <a:schemeClr val="bg1"/>
                </a:solidFill>
                <a:latin typeface="Arial" pitchFamily="34" charset="0"/>
                <a:ea typeface="Open Sans Light" pitchFamily="34" charset="0"/>
                <a:cs typeface="Arial" pitchFamily="34" charset="0"/>
              </a:rPr>
              <a:t> </a:t>
            </a:r>
            <a:endParaRPr lang="ru-RU" sz="2400" b="1" dirty="0">
              <a:solidFill>
                <a:schemeClr val="bg1"/>
              </a:solidFill>
              <a:latin typeface="Arial" pitchFamily="34" charset="0"/>
              <a:ea typeface="Open Sans Light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74861" y="5364723"/>
            <a:ext cx="8643254" cy="72122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t" anchorCtr="0">
            <a:noAutofit/>
          </a:bodyPr>
          <a:lstStyle/>
          <a:p>
            <a:pPr algn="r"/>
            <a:r>
              <a:rPr lang="ru-RU" b="1" i="1" dirty="0" smtClean="0">
                <a:solidFill>
                  <a:schemeClr val="bg1"/>
                </a:solidFill>
                <a:latin typeface="Arial" pitchFamily="34" charset="0"/>
                <a:ea typeface="Open Sans Light" pitchFamily="34" charset="0"/>
                <a:cs typeface="Arial" pitchFamily="34" charset="0"/>
              </a:rPr>
              <a:t>координатор направления «История и обществознание», </a:t>
            </a:r>
          </a:p>
          <a:p>
            <a:pPr algn="r"/>
            <a:r>
              <a:rPr lang="ru-RU" b="1" i="1" dirty="0" smtClean="0">
                <a:solidFill>
                  <a:schemeClr val="bg1"/>
                </a:solidFill>
                <a:latin typeface="Arial" pitchFamily="34" charset="0"/>
                <a:ea typeface="Open Sans Light" pitchFamily="34" charset="0"/>
                <a:cs typeface="Arial" pitchFamily="34" charset="0"/>
              </a:rPr>
              <a:t>в Образовательной системе </a:t>
            </a:r>
          </a:p>
          <a:p>
            <a:pPr algn="r"/>
            <a:r>
              <a:rPr lang="ru-RU" b="1" i="1" dirty="0" smtClean="0">
                <a:solidFill>
                  <a:schemeClr val="bg1"/>
                </a:solidFill>
                <a:latin typeface="Arial" pitchFamily="34" charset="0"/>
                <a:ea typeface="Open Sans Light" pitchFamily="34" charset="0"/>
                <a:cs typeface="Arial" pitchFamily="34" charset="0"/>
              </a:rPr>
              <a:t>«Школа 2100», автор учебников</a:t>
            </a:r>
          </a:p>
          <a:p>
            <a:pPr algn="r"/>
            <a:endParaRPr lang="ru-RU" b="1" i="1" dirty="0" smtClean="0">
              <a:solidFill>
                <a:schemeClr val="bg1"/>
              </a:solidFill>
              <a:latin typeface="Arial" pitchFamily="34" charset="0"/>
              <a:ea typeface="Open Sans Light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amsung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"/>
            <a:ext cx="12192717" cy="68575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7820" y="3429201"/>
            <a:ext cx="11737075" cy="23876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+mn-lt"/>
              </a:rPr>
              <a:t>Актуальные вызовы времени</a:t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5300" b="1" dirty="0" smtClean="0">
                <a:solidFill>
                  <a:schemeClr val="bg1"/>
                </a:solidFill>
                <a:latin typeface="+mn-lt"/>
              </a:rPr>
              <a:t>«Развивающее образование», «ФГОС», «</a:t>
            </a:r>
            <a:r>
              <a:rPr lang="ru-RU" sz="5300" b="1" dirty="0" err="1" smtClean="0">
                <a:solidFill>
                  <a:schemeClr val="bg1"/>
                </a:solidFill>
                <a:latin typeface="+mn-lt"/>
              </a:rPr>
              <a:t>деятельностный</a:t>
            </a:r>
            <a:r>
              <a:rPr lang="ru-RU" sz="5300" b="1" dirty="0" smtClean="0">
                <a:solidFill>
                  <a:schemeClr val="bg1"/>
                </a:solidFill>
                <a:latin typeface="+mn-lt"/>
              </a:rPr>
              <a:t> подход», «единый учебник», «идеал советского образования», «ЕГЭ», «ВПР», «Международные тестирования»…  </a:t>
            </a:r>
            <a:endParaRPr lang="ru-RU" sz="53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8480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p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3473450"/>
            <a:ext cx="2590800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Line 12"/>
          <p:cNvSpPr>
            <a:spLocks noChangeShapeType="1"/>
          </p:cNvSpPr>
          <p:nvPr/>
        </p:nvSpPr>
        <p:spPr bwMode="auto">
          <a:xfrm flipH="1" flipV="1">
            <a:off x="3810000" y="3048000"/>
            <a:ext cx="533400" cy="3810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68" name="Rectangle 6"/>
          <p:cNvSpPr>
            <a:spLocks noChangeArrowheads="1"/>
          </p:cNvSpPr>
          <p:nvPr/>
        </p:nvSpPr>
        <p:spPr bwMode="auto">
          <a:xfrm>
            <a:off x="208547" y="76200"/>
            <a:ext cx="11821529" cy="6477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900" b="1" dirty="0" smtClean="0"/>
              <a:t>Результат образования – </a:t>
            </a:r>
            <a:r>
              <a:rPr lang="ru-RU" sz="1400" b="1" dirty="0" smtClean="0">
                <a:solidFill>
                  <a:schemeClr val="bg1">
                    <a:lumMod val="50000"/>
                  </a:schemeClr>
                </a:solidFill>
              </a:rPr>
              <a:t>знания?</a:t>
            </a:r>
            <a:r>
              <a:rPr lang="ru-RU" sz="2900" b="1" dirty="0" smtClean="0"/>
              <a:t>  </a:t>
            </a:r>
            <a:endParaRPr lang="ru-RU" sz="2900" b="1" dirty="0"/>
          </a:p>
        </p:txBody>
      </p:sp>
      <p:sp>
        <p:nvSpPr>
          <p:cNvPr id="4105" name="Text Box 16"/>
          <p:cNvSpPr txBox="1">
            <a:spLocks noChangeArrowheads="1"/>
          </p:cNvSpPr>
          <p:nvPr/>
        </p:nvSpPr>
        <p:spPr bwMode="auto">
          <a:xfrm>
            <a:off x="1358900" y="2525714"/>
            <a:ext cx="2514600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000" b="1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sz="1600" b="1">
                <a:solidFill>
                  <a:srgbClr val="FF0000"/>
                </a:solidFill>
              </a:rPr>
              <a:t>Умение оценивать свои и чужие поступки, стремление к созидательной деятельности </a:t>
            </a:r>
          </a:p>
        </p:txBody>
      </p:sp>
      <p:sp>
        <p:nvSpPr>
          <p:cNvPr id="4106" name="Text Box 17"/>
          <p:cNvSpPr txBox="1">
            <a:spLocks noChangeArrowheads="1"/>
          </p:cNvSpPr>
          <p:nvPr/>
        </p:nvSpPr>
        <p:spPr bwMode="auto">
          <a:xfrm>
            <a:off x="6019800" y="914401"/>
            <a:ext cx="2895600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000" b="1">
                <a:solidFill>
                  <a:srgbClr val="0000FF"/>
                </a:solidFill>
              </a:rPr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sz="1600" b="1">
                <a:solidFill>
                  <a:srgbClr val="0000FF"/>
                </a:solidFill>
              </a:rPr>
              <a:t>Умение добывать, преобразовывать и представлять информацию</a:t>
            </a:r>
            <a:r>
              <a:rPr lang="ru-RU" sz="1600" b="1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107" name="Text Box 18"/>
          <p:cNvSpPr txBox="1">
            <a:spLocks noChangeArrowheads="1"/>
          </p:cNvSpPr>
          <p:nvPr/>
        </p:nvSpPr>
        <p:spPr bwMode="auto">
          <a:xfrm>
            <a:off x="7543800" y="2590801"/>
            <a:ext cx="3048000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000" b="1">
                <a:solidFill>
                  <a:srgbClr val="009900"/>
                </a:solidFill>
              </a:rPr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sz="1600" b="1">
                <a:solidFill>
                  <a:srgbClr val="009900"/>
                </a:solidFill>
              </a:rPr>
              <a:t>Умение донести свою позицию, понять других, договориться, чтобы сделать что-то сообща</a:t>
            </a:r>
            <a:endParaRPr lang="ru-RU" sz="1600" b="1">
              <a:solidFill>
                <a:srgbClr val="FF0000"/>
              </a:solidFill>
            </a:endParaRPr>
          </a:p>
        </p:txBody>
      </p:sp>
      <p:sp>
        <p:nvSpPr>
          <p:cNvPr id="4108" name="Text Box 19"/>
          <p:cNvSpPr txBox="1">
            <a:spLocks noChangeArrowheads="1"/>
          </p:cNvSpPr>
          <p:nvPr/>
        </p:nvSpPr>
        <p:spPr bwMode="auto">
          <a:xfrm>
            <a:off x="3124200" y="914401"/>
            <a:ext cx="2895600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000" b="1">
                <a:solidFill>
                  <a:srgbClr val="FF9900"/>
                </a:solidFill>
              </a:rPr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sz="1600" b="1">
                <a:solidFill>
                  <a:srgbClr val="FF9900"/>
                </a:solidFill>
              </a:rPr>
              <a:t>Умение организовывать свои дела: ставить цель, планировать, получать и оценивать результат </a:t>
            </a:r>
          </a:p>
        </p:txBody>
      </p:sp>
      <p:pic>
        <p:nvPicPr>
          <p:cNvPr id="11273" name="Picture 2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63000" y="990601"/>
            <a:ext cx="1905000" cy="142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2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6738" y="4297364"/>
            <a:ext cx="1135062" cy="149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5" name="Group 22"/>
          <p:cNvGrpSpPr>
            <a:grpSpLocks/>
          </p:cNvGrpSpPr>
          <p:nvPr/>
        </p:nvGrpSpPr>
        <p:grpSpPr bwMode="auto">
          <a:xfrm>
            <a:off x="7924801" y="4038600"/>
            <a:ext cx="4105275" cy="1989138"/>
            <a:chOff x="2925" y="527"/>
            <a:chExt cx="2835" cy="1588"/>
          </a:xfrm>
        </p:grpSpPr>
        <p:pic>
          <p:nvPicPr>
            <p:cNvPr id="11290" name="Picture 23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54" y="527"/>
              <a:ext cx="2806" cy="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1" name="Rectangle 24"/>
            <p:cNvSpPr>
              <a:spLocks noChangeArrowheads="1"/>
            </p:cNvSpPr>
            <p:nvPr/>
          </p:nvSpPr>
          <p:spPr bwMode="auto">
            <a:xfrm>
              <a:off x="2925" y="527"/>
              <a:ext cx="590" cy="1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92" name="Rectangle 25"/>
            <p:cNvSpPr>
              <a:spLocks noChangeArrowheads="1"/>
            </p:cNvSpPr>
            <p:nvPr/>
          </p:nvSpPr>
          <p:spPr bwMode="auto">
            <a:xfrm>
              <a:off x="4468" y="527"/>
              <a:ext cx="1292" cy="1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pic>
        <p:nvPicPr>
          <p:cNvPr id="11276" name="Picture 2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5800" y="914400"/>
            <a:ext cx="1320800" cy="150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7" name="Line 12"/>
          <p:cNvSpPr>
            <a:spLocks noChangeShapeType="1"/>
          </p:cNvSpPr>
          <p:nvPr/>
        </p:nvSpPr>
        <p:spPr bwMode="auto">
          <a:xfrm flipH="1" flipV="1">
            <a:off x="4800600" y="2362200"/>
            <a:ext cx="533400" cy="6858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8" name="Line 12"/>
          <p:cNvSpPr>
            <a:spLocks noChangeShapeType="1"/>
          </p:cNvSpPr>
          <p:nvPr/>
        </p:nvSpPr>
        <p:spPr bwMode="auto">
          <a:xfrm flipV="1">
            <a:off x="6324600" y="2209800"/>
            <a:ext cx="304800" cy="7620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279" name="Line 12"/>
          <p:cNvSpPr>
            <a:spLocks noChangeShapeType="1"/>
          </p:cNvSpPr>
          <p:nvPr/>
        </p:nvSpPr>
        <p:spPr bwMode="auto">
          <a:xfrm flipV="1">
            <a:off x="7315200" y="3048000"/>
            <a:ext cx="533400" cy="381000"/>
          </a:xfrm>
          <a:prstGeom prst="line">
            <a:avLst/>
          </a:prstGeom>
          <a:noFill/>
          <a:ln w="152400">
            <a:solidFill>
              <a:srgbClr val="FF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116" name="Text Box 23"/>
          <p:cNvSpPr txBox="1">
            <a:spLocks noChangeArrowheads="1"/>
          </p:cNvSpPr>
          <p:nvPr/>
        </p:nvSpPr>
        <p:spPr bwMode="auto">
          <a:xfrm>
            <a:off x="4076700" y="3048001"/>
            <a:ext cx="3162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800" b="1"/>
              <a:t>     ДЕЙСТВИЯ</a:t>
            </a:r>
          </a:p>
        </p:txBody>
      </p:sp>
      <p:sp>
        <p:nvSpPr>
          <p:cNvPr id="3" name="Прямоугольник 2"/>
          <p:cNvSpPr>
            <a:spLocks noChangeArrowheads="1"/>
          </p:cNvSpPr>
          <p:nvPr/>
        </p:nvSpPr>
        <p:spPr bwMode="auto">
          <a:xfrm>
            <a:off x="6436896" y="115193"/>
            <a:ext cx="5402178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900" b="1" dirty="0">
                <a:solidFill>
                  <a:srgbClr val="000000"/>
                </a:solidFill>
              </a:rPr>
              <a:t> </a:t>
            </a:r>
            <a:r>
              <a:rPr lang="ru-RU" sz="2900" b="1" dirty="0" smtClean="0">
                <a:solidFill>
                  <a:srgbClr val="000000"/>
                </a:solidFill>
              </a:rPr>
              <a:t>УМЕНИЯ использовать знания!</a:t>
            </a:r>
            <a:endParaRPr lang="ru-RU" sz="1000" b="1" dirty="0">
              <a:solidFill>
                <a:srgbClr val="000000"/>
              </a:solidFill>
            </a:endParaRP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676401" y="2505075"/>
            <a:ext cx="174919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FF0000"/>
                </a:solidFill>
              </a:rPr>
              <a:t>ЛИЧНОСТНЫЕ</a:t>
            </a:r>
            <a:endParaRPr lang="ru-RU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324225" y="920750"/>
            <a:ext cx="25479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FF9900"/>
                </a:solidFill>
              </a:rPr>
              <a:t>РЕГУЛЯТИВНЫЕ</a:t>
            </a:r>
            <a:endParaRPr lang="ru-RU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5984875" y="985838"/>
            <a:ext cx="2840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0000FF"/>
                </a:solidFill>
              </a:rPr>
              <a:t>ПОЗНАВАТЕЛЬНЫЕ</a:t>
            </a:r>
            <a:endParaRPr lang="ru-RU"/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7086600" y="2571750"/>
            <a:ext cx="3581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9900"/>
                </a:solidFill>
              </a:rPr>
              <a:t>КОММУНИКАТИВНЫЕ</a:t>
            </a:r>
            <a:endParaRPr lang="ru-RU"/>
          </a:p>
        </p:txBody>
      </p:sp>
      <p:sp>
        <p:nvSpPr>
          <p:cNvPr id="11286" name="Text Box 2"/>
          <p:cNvSpPr txBox="1">
            <a:spLocks noChangeArrowheads="1"/>
          </p:cNvSpPr>
          <p:nvPr/>
        </p:nvSpPr>
        <p:spPr bwMode="auto">
          <a:xfrm>
            <a:off x="1524000" y="5684838"/>
            <a:ext cx="9144000" cy="1200150"/>
          </a:xfrm>
          <a:prstGeom prst="rect">
            <a:avLst/>
          </a:prstGeom>
          <a:solidFill>
            <a:srgbClr val="FFFF9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400" b="1"/>
              <a:t>Какие качества Вы хотите видеть у своего ребенка на выходе из школы, чтобы в современной жизни он был успешен? </a:t>
            </a:r>
            <a:r>
              <a:rPr lang="ru-RU" sz="2400"/>
              <a:t> </a:t>
            </a:r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auto">
          <a:xfrm>
            <a:off x="1843089" y="5549900"/>
            <a:ext cx="8574087" cy="1200150"/>
          </a:xfrm>
          <a:prstGeom prst="rect">
            <a:avLst/>
          </a:prstGeom>
          <a:solidFill>
            <a:srgbClr val="FFFF99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400" b="1"/>
              <a:t>Сравните с тем, что в ответ на этот вопрос называют в любой аудитории от Камчатки до Калининграда уже 8 лет </a:t>
            </a:r>
            <a:endParaRPr lang="ru-RU" sz="2400"/>
          </a:p>
        </p:txBody>
      </p:sp>
      <p:sp>
        <p:nvSpPr>
          <p:cNvPr id="28" name="Text Box 20"/>
          <p:cNvSpPr txBox="1">
            <a:spLocks noChangeArrowheads="1"/>
          </p:cNvSpPr>
          <p:nvPr/>
        </p:nvSpPr>
        <p:spPr bwMode="auto">
          <a:xfrm>
            <a:off x="1652336" y="5324475"/>
            <a:ext cx="8935169" cy="1200329"/>
          </a:xfrm>
          <a:prstGeom prst="rect">
            <a:avLst/>
          </a:prstGeom>
          <a:solidFill>
            <a:srgbClr val="FFFF99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2400" b="1" dirty="0" smtClean="0"/>
              <a:t>Обратите внимание, как это </a:t>
            </a:r>
            <a:r>
              <a:rPr lang="ru-RU" sz="2400" b="1" dirty="0"/>
              <a:t>называется во ФГОС! </a:t>
            </a:r>
            <a:r>
              <a:rPr lang="ru-RU" sz="2400" b="1" dirty="0" smtClean="0"/>
              <a:t>ЭТО И ЕСТЬ РЕЗУЛЬТАТ С ПОЗИЦИИ НЕ ТРАДИЦИОННОГО, А РАЗВИВАЮЩЕГО ОБРАЗОВАНИЯ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1184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  <p:bldP spid="4106" grpId="0"/>
      <p:bldP spid="4107" grpId="0"/>
      <p:bldP spid="4108" grpId="0"/>
      <p:bldP spid="4116" grpId="0"/>
      <p:bldP spid="3" grpId="0"/>
      <p:bldP spid="4" grpId="0"/>
      <p:bldP spid="5" grpId="0"/>
      <p:bldP spid="6" grpId="0"/>
      <p:bldP spid="7" grpId="0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4380" y="201953"/>
            <a:ext cx="1179094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МОЗГОВОЙ ШТУРМ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Какие проблемы обучения современных школьников наиболее актуальны для вас?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3200" b="1" dirty="0" smtClean="0"/>
              <a:t>…</a:t>
            </a:r>
          </a:p>
          <a:p>
            <a:endParaRPr lang="ru-RU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26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1069" y="245659"/>
            <a:ext cx="116688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АКТУАЛЬНЫЕ ПРОБЛЕМЫ – все предметы, Владивосток, очный семинар октябрь 2016: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Дети не понимают тексты (плохо читают).…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Трудности с рассуждениям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Не умеют анализировать: причинно-следствия, аргументация…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Не умеют выстроить оценочное суждение (например по картинке – хорошо, плохо)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На уроке понимают, но не запоминают – (долгосрочная память)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Из текста в схему. По схеме составить устный рассказ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Работа с планом текста (из текста – план, и наоборот)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Зная правила, не могут применить на практике или применяют с ошибками.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2400" b="1" dirty="0" smtClean="0"/>
          </a:p>
          <a:p>
            <a:r>
              <a:rPr lang="ru-RU" sz="2400" b="1" dirty="0" smtClean="0"/>
              <a:t>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588928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1069" y="245659"/>
            <a:ext cx="116688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АКТУАЛЬНЫЕ ПРОБЛЕМЫ – историки, Томск, скайп-семинар октябрь 2016: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Разный уровень детей – одаренные и другие. Дойти до каждого…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Натаскивание на ЕГЭ  (ОБЪЕМ знаний) – а системно-</a:t>
            </a:r>
            <a:r>
              <a:rPr lang="ru-RU" sz="2400" b="1" dirty="0" err="1" smtClean="0"/>
              <a:t>деятельностный</a:t>
            </a:r>
            <a:r>
              <a:rPr lang="ru-RU" sz="2400" b="1" dirty="0" smtClean="0"/>
              <a:t> подход (умения) как с этим совместить = объем, время.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Низкая мотивация – зачем им это?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Объемы текстов – теряют смысл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Текст сложен – язык академический, требуется перевод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Текст не соответствуют возрасту учеников  - поднимаются те проблемы, по которым у них нет жизненного опыта.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Задания стали сложнее за счет аналитики, требуют понимания истории – неподъемные для большого числа детей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Понятийный аппарат в истории – в разных учебниках разные определения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/>
              <a:t>Новое сочинение по истории – нет исторического мышления: причины, вывод… </a:t>
            </a:r>
          </a:p>
          <a:p>
            <a:r>
              <a:rPr lang="ru-RU" sz="2400" b="1" dirty="0" smtClean="0"/>
              <a:t>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41637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5217" y="157874"/>
            <a:ext cx="10467834" cy="67001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57200"/>
            <a:ext cx="80521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solidFill>
                  <a:srgbClr val="0000FF"/>
                </a:solidFill>
              </a:rPr>
              <a:t>Обведите номера тех УУД, которые (как вы заметили)  проверяют в новых диагностиках (ВПР, ЕГЭ, Чтение и т.п.) </a:t>
            </a:r>
            <a:endParaRPr lang="ru-RU" sz="1000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273051" y="457199"/>
            <a:ext cx="80521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solidFill>
                  <a:srgbClr val="0000FF"/>
                </a:solidFill>
              </a:rPr>
              <a:t>Оцените, какие из проверяемых УУД вызывают явные сложности у учеников – поставьте напротив них – «!»</a:t>
            </a:r>
            <a:endParaRPr lang="ru-RU" sz="1000" dirty="0">
              <a:solidFill>
                <a:srgbClr val="0000FF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177636" y="955964"/>
            <a:ext cx="221673" cy="23552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6245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49442" y="-1"/>
            <a:ext cx="11000872" cy="1106905"/>
          </a:xfrm>
          <a:noFill/>
        </p:spPr>
        <p:txBody>
          <a:bodyPr>
            <a:normAutofit/>
          </a:bodyPr>
          <a:lstStyle/>
          <a:p>
            <a:pPr algn="ctr"/>
            <a:r>
              <a:rPr lang="ru-RU" altLang="ru-RU" sz="34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Отражение новых результатов в итоговых диагностиках</a:t>
            </a:r>
            <a:endParaRPr lang="ru-RU" altLang="ru-RU" sz="37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TextBox 5"/>
          <p:cNvSpPr txBox="1">
            <a:spLocks noChangeArrowheads="1"/>
          </p:cNvSpPr>
          <p:nvPr/>
        </p:nvSpPr>
        <p:spPr bwMode="auto">
          <a:xfrm>
            <a:off x="180475" y="1120667"/>
            <a:ext cx="5803230" cy="5644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ru-RU" sz="2200" b="1" dirty="0" smtClean="0"/>
              <a:t>Структура ВПР по Окружающему миру</a:t>
            </a:r>
          </a:p>
          <a:p>
            <a:r>
              <a:rPr lang="ru-RU" sz="2200" dirty="0" smtClean="0"/>
              <a:t>Блок </a:t>
            </a:r>
            <a:r>
              <a:rPr lang="ru-RU" sz="2200" dirty="0"/>
              <a:t>1. </a:t>
            </a:r>
            <a:r>
              <a:rPr lang="ru-RU" sz="2200" dirty="0">
                <a:solidFill>
                  <a:srgbClr val="0000FF"/>
                </a:solidFill>
              </a:rPr>
              <a:t>Различать</a:t>
            </a:r>
            <a:r>
              <a:rPr lang="ru-RU" sz="2200" dirty="0"/>
              <a:t> объекты и явления живой и не живой природы.</a:t>
            </a:r>
          </a:p>
          <a:p>
            <a:r>
              <a:rPr lang="ru-RU" sz="2200" dirty="0"/>
              <a:t>Блок 2. </a:t>
            </a:r>
            <a:r>
              <a:rPr lang="ru-RU" sz="2200" dirty="0">
                <a:solidFill>
                  <a:srgbClr val="0000FF"/>
                </a:solidFill>
              </a:rPr>
              <a:t>Выделять существенные </a:t>
            </a:r>
            <a:r>
              <a:rPr lang="ru-RU" sz="2200" dirty="0"/>
              <a:t>признаки и описывать объекты </a:t>
            </a:r>
            <a:r>
              <a:rPr lang="ru-RU" sz="2200" i="1" dirty="0"/>
              <a:t>и явления</a:t>
            </a:r>
            <a:r>
              <a:rPr lang="ru-RU" sz="2200" dirty="0"/>
              <a:t> живой и неживой природы.</a:t>
            </a:r>
          </a:p>
          <a:p>
            <a:r>
              <a:rPr lang="ru-RU" sz="2200" dirty="0"/>
              <a:t>Блок 3. </a:t>
            </a:r>
            <a:r>
              <a:rPr lang="ru-RU" sz="2200" dirty="0">
                <a:solidFill>
                  <a:srgbClr val="0000FF"/>
                </a:solidFill>
              </a:rPr>
              <a:t>Сравнивать</a:t>
            </a:r>
            <a:r>
              <a:rPr lang="ru-RU" sz="2200" dirty="0"/>
              <a:t> объекты живой и неживой природы.</a:t>
            </a:r>
          </a:p>
          <a:p>
            <a:r>
              <a:rPr lang="ru-RU" sz="2200" dirty="0"/>
              <a:t>Блок 4. </a:t>
            </a:r>
            <a:r>
              <a:rPr lang="ru-RU" sz="2200" dirty="0">
                <a:solidFill>
                  <a:srgbClr val="0000FF"/>
                </a:solidFill>
              </a:rPr>
              <a:t>Классифицировать</a:t>
            </a:r>
            <a:r>
              <a:rPr lang="ru-RU" sz="2200" dirty="0"/>
              <a:t> объекты живой и неживой природы.</a:t>
            </a:r>
          </a:p>
          <a:p>
            <a:r>
              <a:rPr lang="ru-RU" sz="2200" dirty="0"/>
              <a:t>Блок 5. Проводить несложные </a:t>
            </a:r>
            <a:r>
              <a:rPr lang="ru-RU" sz="2200" dirty="0" smtClean="0"/>
              <a:t>опыты</a:t>
            </a:r>
            <a:r>
              <a:rPr lang="ru-RU" sz="2200" dirty="0"/>
              <a:t>.</a:t>
            </a:r>
          </a:p>
          <a:p>
            <a:r>
              <a:rPr lang="ru-RU" sz="2200" dirty="0"/>
              <a:t>Блок 6. Использовать глобус, карты и схемы для ответа на вопросы.</a:t>
            </a:r>
          </a:p>
          <a:p>
            <a:r>
              <a:rPr lang="ru-RU" sz="2200" dirty="0"/>
              <a:t>Блок 7. </a:t>
            </a:r>
            <a:r>
              <a:rPr lang="ru-RU" sz="2200" dirty="0">
                <a:solidFill>
                  <a:srgbClr val="0000FF"/>
                </a:solidFill>
              </a:rPr>
              <a:t>Устанавливать взаимосвязи </a:t>
            </a:r>
            <a:r>
              <a:rPr lang="ru-RU" sz="2200" dirty="0"/>
              <a:t>в живой и неживой природе</a:t>
            </a:r>
            <a:endParaRPr lang="ru-RU" altLang="ru-RU" sz="2200" dirty="0"/>
          </a:p>
        </p:txBody>
      </p:sp>
      <p:sp>
        <p:nvSpPr>
          <p:cNvPr id="4" name="TextBox 5"/>
          <p:cNvSpPr txBox="1">
            <a:spLocks noChangeArrowheads="1"/>
          </p:cNvSpPr>
          <p:nvPr/>
        </p:nvSpPr>
        <p:spPr bwMode="auto">
          <a:xfrm>
            <a:off x="6116051" y="1120667"/>
            <a:ext cx="5803230" cy="4899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None/>
            </a:pPr>
            <a:r>
              <a:rPr lang="ru-RU" sz="2200" b="1" dirty="0" smtClean="0"/>
              <a:t>Задания ЕГЭ по истории 2016</a:t>
            </a:r>
          </a:p>
          <a:p>
            <a:r>
              <a:rPr lang="ru-RU" sz="2200" dirty="0" smtClean="0"/>
              <a:t>Только знание фактов – 11 заданий = 13 баллов.</a:t>
            </a:r>
          </a:p>
          <a:p>
            <a:r>
              <a:rPr lang="ru-RU" sz="2200" dirty="0" smtClean="0"/>
              <a:t> +</a:t>
            </a:r>
            <a:r>
              <a:rPr lang="ru-RU" sz="2200" dirty="0" err="1" smtClean="0"/>
              <a:t>знаниевые</a:t>
            </a:r>
            <a:r>
              <a:rPr lang="ru-RU" sz="2200" dirty="0" smtClean="0"/>
              <a:t> критерии исторического сочинения = 3 балла</a:t>
            </a:r>
          </a:p>
          <a:p>
            <a:pPr>
              <a:buNone/>
            </a:pPr>
            <a:endParaRPr lang="ru-RU" sz="2200" dirty="0"/>
          </a:p>
          <a:p>
            <a:r>
              <a:rPr lang="ru-RU" sz="2200" dirty="0" smtClean="0">
                <a:solidFill>
                  <a:srgbClr val="0000FF"/>
                </a:solidFill>
              </a:rPr>
              <a:t>Анализировать и делать выводы </a:t>
            </a:r>
            <a:r>
              <a:rPr lang="ru-RU" sz="2200" dirty="0" smtClean="0"/>
              <a:t>– 12 заданий = </a:t>
            </a:r>
            <a:r>
              <a:rPr lang="ru-RU" sz="2200" dirty="0" err="1" smtClean="0"/>
              <a:t>ок</a:t>
            </a:r>
            <a:r>
              <a:rPr lang="ru-RU" sz="2200" dirty="0" smtClean="0"/>
              <a:t>. 20 баллов.</a:t>
            </a:r>
            <a:endParaRPr lang="ru-RU" sz="2200" dirty="0"/>
          </a:p>
          <a:p>
            <a:r>
              <a:rPr lang="ru-RU" sz="2200" dirty="0" smtClean="0">
                <a:solidFill>
                  <a:srgbClr val="0000FF"/>
                </a:solidFill>
              </a:rPr>
              <a:t>Причинно-следственные связи </a:t>
            </a:r>
            <a:r>
              <a:rPr lang="ru-RU" sz="2200" dirty="0" smtClean="0"/>
              <a:t>(с учетом исторического сочинения) – 2 задания = 4 балла</a:t>
            </a:r>
            <a:endParaRPr lang="ru-RU" sz="2200" dirty="0"/>
          </a:p>
          <a:p>
            <a:r>
              <a:rPr lang="ru-RU" sz="2200" dirty="0" smtClean="0">
                <a:solidFill>
                  <a:srgbClr val="FF0000"/>
                </a:solidFill>
              </a:rPr>
              <a:t>Оценка значения, роли личности </a:t>
            </a:r>
            <a:r>
              <a:rPr lang="ru-RU" sz="2200" dirty="0" smtClean="0"/>
              <a:t>(</a:t>
            </a:r>
            <a:r>
              <a:rPr lang="ru-RU" sz="2200" dirty="0" err="1" smtClean="0"/>
              <a:t>ист.сочинение</a:t>
            </a:r>
            <a:r>
              <a:rPr lang="ru-RU" sz="2200" dirty="0" smtClean="0"/>
              <a:t>) – 1 задание = 3 балла 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189182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2716" y="0"/>
            <a:ext cx="111299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ГЛАВНЫЕ ЧИТАТЕЛЬСКИЕ И ПОЗНАВАТЕЛЬНЫЕ УМЕНИЯ, НЕКОТОРЫЕ СВЯЗИ МЕЖДУ НИМИ</a:t>
            </a:r>
            <a:endParaRPr lang="ru-RU" sz="3200" b="1" dirty="0">
              <a:solidFill>
                <a:srgbClr val="0000FF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5785" y="2866033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51390" y="1667321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834679" y="1077218"/>
            <a:ext cx="0" cy="56511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Надпись 13"/>
          <p:cNvSpPr txBox="1"/>
          <p:nvPr/>
        </p:nvSpPr>
        <p:spPr>
          <a:xfrm>
            <a:off x="562717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Относительно простые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Надпись 13"/>
          <p:cNvSpPr txBox="1"/>
          <p:nvPr/>
        </p:nvSpPr>
        <p:spPr>
          <a:xfrm>
            <a:off x="6212938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Более трудные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0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2716" y="0"/>
            <a:ext cx="111299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ГЛАВНЫЕ ЧИТАТЕЛЬСКИЕ И ПОЗНАВАТЕЛЬНЫЕ УМЕНИЯ, НЕКОТОРЫЕ СВЯЗИ МЕЖДУ НИМИ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4" name="Надпись 13"/>
          <p:cNvSpPr txBox="1"/>
          <p:nvPr/>
        </p:nvSpPr>
        <p:spPr>
          <a:xfrm>
            <a:off x="428432" y="1653217"/>
            <a:ext cx="258736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</a:t>
            </a:r>
            <a:r>
              <a:rPr lang="ru-RU" sz="2400" dirty="0" err="1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фактуальной</a:t>
            </a: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инф.</a:t>
            </a:r>
          </a:p>
        </p:txBody>
      </p:sp>
      <p:sp>
        <p:nvSpPr>
          <p:cNvPr id="5" name="Надпись 12"/>
          <p:cNvSpPr txBox="1"/>
          <p:nvPr/>
        </p:nvSpPr>
        <p:spPr>
          <a:xfrm>
            <a:off x="4463760" y="1667321"/>
            <a:ext cx="274183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подтекстовой инф.</a:t>
            </a:r>
          </a:p>
        </p:txBody>
      </p:sp>
      <p:sp>
        <p:nvSpPr>
          <p:cNvPr id="6" name="Надпись 10"/>
          <p:cNvSpPr txBox="1"/>
          <p:nvPr/>
        </p:nvSpPr>
        <p:spPr>
          <a:xfrm>
            <a:off x="8043843" y="1667321"/>
            <a:ext cx="3147321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концептуальной инф.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5785" y="2866033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51390" y="1667321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834679" y="1077218"/>
            <a:ext cx="0" cy="56511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Надпись 13"/>
          <p:cNvSpPr txBox="1"/>
          <p:nvPr/>
        </p:nvSpPr>
        <p:spPr>
          <a:xfrm>
            <a:off x="562717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Относительно простые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Надпись 13"/>
          <p:cNvSpPr txBox="1"/>
          <p:nvPr/>
        </p:nvSpPr>
        <p:spPr>
          <a:xfrm>
            <a:off x="6212938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Более трудные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98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2716" y="0"/>
            <a:ext cx="111299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ГЛАВНЫЕ ЧИТАТЕЛЬСКИЕ И ПОЗНАВАТЕЛЬНЫЕ УМЕНИЯ, НЕКОТОРЫЕ СВЯЗИ МЕЖДУ НИМИ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4" name="Надпись 13"/>
          <p:cNvSpPr txBox="1"/>
          <p:nvPr/>
        </p:nvSpPr>
        <p:spPr>
          <a:xfrm>
            <a:off x="428432" y="1653217"/>
            <a:ext cx="258736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</a:t>
            </a:r>
            <a:r>
              <a:rPr lang="ru-RU" sz="2400" dirty="0" err="1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фактуальной</a:t>
            </a: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инф.</a:t>
            </a:r>
          </a:p>
        </p:txBody>
      </p:sp>
      <p:sp>
        <p:nvSpPr>
          <p:cNvPr id="5" name="Надпись 12"/>
          <p:cNvSpPr txBox="1"/>
          <p:nvPr/>
        </p:nvSpPr>
        <p:spPr>
          <a:xfrm>
            <a:off x="4463760" y="1667321"/>
            <a:ext cx="274183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подтекстовой инф.</a:t>
            </a:r>
          </a:p>
        </p:txBody>
      </p:sp>
      <p:sp>
        <p:nvSpPr>
          <p:cNvPr id="6" name="Надпись 10"/>
          <p:cNvSpPr txBox="1"/>
          <p:nvPr/>
        </p:nvSpPr>
        <p:spPr>
          <a:xfrm>
            <a:off x="8043843" y="1667321"/>
            <a:ext cx="3147321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концептуальной инф.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5785" y="2866033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51390" y="1667321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834679" y="1077218"/>
            <a:ext cx="0" cy="56511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Надпись 13"/>
          <p:cNvSpPr txBox="1"/>
          <p:nvPr/>
        </p:nvSpPr>
        <p:spPr>
          <a:xfrm>
            <a:off x="562717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Относительно простые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Надпись 13"/>
          <p:cNvSpPr txBox="1"/>
          <p:nvPr/>
        </p:nvSpPr>
        <p:spPr>
          <a:xfrm>
            <a:off x="6212938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Более трудные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Надпись 13"/>
          <p:cNvSpPr txBox="1"/>
          <p:nvPr/>
        </p:nvSpPr>
        <p:spPr>
          <a:xfrm>
            <a:off x="351390" y="2999120"/>
            <a:ext cx="202332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Анализ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(выделение частей, значимой инф.) </a:t>
            </a:r>
            <a:endParaRPr lang="ru-RU" sz="12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Надпись 13"/>
          <p:cNvSpPr txBox="1"/>
          <p:nvPr/>
        </p:nvSpPr>
        <p:spPr>
          <a:xfrm>
            <a:off x="3363548" y="3040064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Обобщение в простые выводы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6" name="Прямая со стрелкой 35"/>
          <p:cNvCxnSpPr/>
          <p:nvPr/>
        </p:nvCxnSpPr>
        <p:spPr>
          <a:xfrm>
            <a:off x="1983926" y="3364561"/>
            <a:ext cx="1109109" cy="164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160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2716" y="0"/>
            <a:ext cx="111299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ГЛАВНЫЕ ЧИТАТЕЛЬСКИЕ И ПОЗНАВАТЕЛЬНЫЕ УМЕНИЯ, НЕКОТОРЫЕ СВЯЗИ МЕЖДУ НИМИ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4" name="Надпись 13"/>
          <p:cNvSpPr txBox="1"/>
          <p:nvPr/>
        </p:nvSpPr>
        <p:spPr>
          <a:xfrm>
            <a:off x="428432" y="1653217"/>
            <a:ext cx="258736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</a:t>
            </a:r>
            <a:r>
              <a:rPr lang="ru-RU" sz="2400" dirty="0" err="1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фактуальной</a:t>
            </a: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инф.</a:t>
            </a:r>
          </a:p>
        </p:txBody>
      </p:sp>
      <p:sp>
        <p:nvSpPr>
          <p:cNvPr id="5" name="Надпись 12"/>
          <p:cNvSpPr txBox="1"/>
          <p:nvPr/>
        </p:nvSpPr>
        <p:spPr>
          <a:xfrm>
            <a:off x="4463760" y="1667321"/>
            <a:ext cx="274183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подтекстовой инф.</a:t>
            </a:r>
          </a:p>
        </p:txBody>
      </p:sp>
      <p:sp>
        <p:nvSpPr>
          <p:cNvPr id="6" name="Надпись 10"/>
          <p:cNvSpPr txBox="1"/>
          <p:nvPr/>
        </p:nvSpPr>
        <p:spPr>
          <a:xfrm>
            <a:off x="8043843" y="1667321"/>
            <a:ext cx="3147321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концептуальной инф.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5785" y="2866033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51390" y="1667321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834679" y="1077218"/>
            <a:ext cx="0" cy="56511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Надпись 13"/>
          <p:cNvSpPr txBox="1"/>
          <p:nvPr/>
        </p:nvSpPr>
        <p:spPr>
          <a:xfrm>
            <a:off x="562717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Относительно простые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Надпись 13"/>
          <p:cNvSpPr txBox="1"/>
          <p:nvPr/>
        </p:nvSpPr>
        <p:spPr>
          <a:xfrm>
            <a:off x="6212938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Более трудные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Надпись 13"/>
          <p:cNvSpPr txBox="1"/>
          <p:nvPr/>
        </p:nvSpPr>
        <p:spPr>
          <a:xfrm>
            <a:off x="351390" y="2999120"/>
            <a:ext cx="202332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Анализ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(выделение частей, значимой инф.) </a:t>
            </a:r>
            <a:endParaRPr lang="ru-RU" sz="12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Надпись 13"/>
          <p:cNvSpPr txBox="1"/>
          <p:nvPr/>
        </p:nvSpPr>
        <p:spPr>
          <a:xfrm>
            <a:off x="3363548" y="3040064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Обобщение в простые выводы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6" name="Прямая со стрелкой 35"/>
          <p:cNvCxnSpPr/>
          <p:nvPr/>
        </p:nvCxnSpPr>
        <p:spPr>
          <a:xfrm>
            <a:off x="1983926" y="3364561"/>
            <a:ext cx="1109109" cy="164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2432580" y="2478409"/>
            <a:ext cx="1774730" cy="6508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H="1">
            <a:off x="2374710" y="2438936"/>
            <a:ext cx="2089050" cy="649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H="1">
            <a:off x="5020994" y="2511898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H="1">
            <a:off x="1392173" y="2502390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101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2716" y="0"/>
            <a:ext cx="111299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ГЛАВНЫЕ ЧИТАТЕЛЬСКИЕ И ПОЗНАВАТЕЛЬНЫЕ УМЕНИЯ, НЕКОТОРЫЕ СВЯЗИ МЕЖДУ НИМИ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4" name="Надпись 13"/>
          <p:cNvSpPr txBox="1"/>
          <p:nvPr/>
        </p:nvSpPr>
        <p:spPr>
          <a:xfrm>
            <a:off x="428432" y="1653217"/>
            <a:ext cx="258736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</a:t>
            </a:r>
            <a:r>
              <a:rPr lang="ru-RU" sz="2400" dirty="0" err="1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фактуальной</a:t>
            </a: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инф.</a:t>
            </a:r>
          </a:p>
        </p:txBody>
      </p:sp>
      <p:sp>
        <p:nvSpPr>
          <p:cNvPr id="5" name="Надпись 12"/>
          <p:cNvSpPr txBox="1"/>
          <p:nvPr/>
        </p:nvSpPr>
        <p:spPr>
          <a:xfrm>
            <a:off x="4463760" y="1667321"/>
            <a:ext cx="274183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подтекстовой инф.</a:t>
            </a:r>
          </a:p>
        </p:txBody>
      </p:sp>
      <p:sp>
        <p:nvSpPr>
          <p:cNvPr id="6" name="Надпись 10"/>
          <p:cNvSpPr txBox="1"/>
          <p:nvPr/>
        </p:nvSpPr>
        <p:spPr>
          <a:xfrm>
            <a:off x="8043843" y="1667321"/>
            <a:ext cx="3147321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концептуальной инф.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5785" y="2866033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51390" y="1667321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834679" y="1077218"/>
            <a:ext cx="0" cy="56511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Надпись 13"/>
          <p:cNvSpPr txBox="1"/>
          <p:nvPr/>
        </p:nvSpPr>
        <p:spPr>
          <a:xfrm>
            <a:off x="562717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Относительно простые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Надпись 13"/>
          <p:cNvSpPr txBox="1"/>
          <p:nvPr/>
        </p:nvSpPr>
        <p:spPr>
          <a:xfrm>
            <a:off x="6212938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Более трудные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Надпись 13"/>
          <p:cNvSpPr txBox="1"/>
          <p:nvPr/>
        </p:nvSpPr>
        <p:spPr>
          <a:xfrm>
            <a:off x="351390" y="2999120"/>
            <a:ext cx="202332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Анализ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(выделение частей, значимой инф.) </a:t>
            </a:r>
            <a:endParaRPr lang="ru-RU" sz="12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Надпись 13"/>
          <p:cNvSpPr txBox="1"/>
          <p:nvPr/>
        </p:nvSpPr>
        <p:spPr>
          <a:xfrm>
            <a:off x="3363548" y="3040064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Обобщение в простые выводы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Надпись 13"/>
          <p:cNvSpPr txBox="1"/>
          <p:nvPr/>
        </p:nvSpPr>
        <p:spPr>
          <a:xfrm>
            <a:off x="7857999" y="2999120"/>
            <a:ext cx="345997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Формулирование главной мысли текста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36" name="Прямая со стрелкой 35"/>
          <p:cNvCxnSpPr/>
          <p:nvPr/>
        </p:nvCxnSpPr>
        <p:spPr>
          <a:xfrm>
            <a:off x="1983926" y="3364561"/>
            <a:ext cx="1109109" cy="164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5623353" y="3372227"/>
            <a:ext cx="2625190" cy="184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2432580" y="2478409"/>
            <a:ext cx="1774730" cy="6508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H="1">
            <a:off x="2374710" y="2438936"/>
            <a:ext cx="2089050" cy="649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H="1">
            <a:off x="5020994" y="2511898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H="1">
            <a:off x="1392173" y="2502390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9638591" y="2531838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7071849" y="2455263"/>
            <a:ext cx="1774730" cy="6508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209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2716" y="0"/>
            <a:ext cx="111299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ГЛАВНЫЕ ЧИТАТЕЛЬСКИЕ И ПОЗНАВАТЕЛЬНЫЕ УМЕНИЯ, НЕКОТОРЫЕ СВЯЗИ МЕЖДУ НИМИ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4" name="Надпись 13"/>
          <p:cNvSpPr txBox="1"/>
          <p:nvPr/>
        </p:nvSpPr>
        <p:spPr>
          <a:xfrm>
            <a:off x="428432" y="1653217"/>
            <a:ext cx="258736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</a:t>
            </a:r>
            <a:r>
              <a:rPr lang="ru-RU" sz="2400" dirty="0" err="1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фактуальной</a:t>
            </a: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инф.</a:t>
            </a:r>
          </a:p>
        </p:txBody>
      </p:sp>
      <p:sp>
        <p:nvSpPr>
          <p:cNvPr id="5" name="Надпись 12"/>
          <p:cNvSpPr txBox="1"/>
          <p:nvPr/>
        </p:nvSpPr>
        <p:spPr>
          <a:xfrm>
            <a:off x="4463760" y="1667321"/>
            <a:ext cx="274183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подтекстовой инф.</a:t>
            </a:r>
          </a:p>
        </p:txBody>
      </p:sp>
      <p:sp>
        <p:nvSpPr>
          <p:cNvPr id="6" name="Надпись 10"/>
          <p:cNvSpPr txBox="1"/>
          <p:nvPr/>
        </p:nvSpPr>
        <p:spPr>
          <a:xfrm>
            <a:off x="8043843" y="1667321"/>
            <a:ext cx="3147321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концептуальной инф.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5785" y="2866033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51390" y="1667321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834679" y="1077218"/>
            <a:ext cx="0" cy="56511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Надпись 13"/>
          <p:cNvSpPr txBox="1"/>
          <p:nvPr/>
        </p:nvSpPr>
        <p:spPr>
          <a:xfrm>
            <a:off x="562717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Относительно простые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Надпись 13"/>
          <p:cNvSpPr txBox="1"/>
          <p:nvPr/>
        </p:nvSpPr>
        <p:spPr>
          <a:xfrm>
            <a:off x="6212938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Более трудные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Надпись 13"/>
          <p:cNvSpPr txBox="1"/>
          <p:nvPr/>
        </p:nvSpPr>
        <p:spPr>
          <a:xfrm>
            <a:off x="351390" y="2999120"/>
            <a:ext cx="202332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Анализ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(выделение частей, значимой инф.) </a:t>
            </a:r>
            <a:endParaRPr lang="ru-RU" sz="12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Надпись 13"/>
          <p:cNvSpPr txBox="1"/>
          <p:nvPr/>
        </p:nvSpPr>
        <p:spPr>
          <a:xfrm>
            <a:off x="3363548" y="3040064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Обобщение в простые выводы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Надпись 13"/>
          <p:cNvSpPr txBox="1"/>
          <p:nvPr/>
        </p:nvSpPr>
        <p:spPr>
          <a:xfrm>
            <a:off x="7857999" y="2999120"/>
            <a:ext cx="345997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Формулирование главной мысли текста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Надпись 13"/>
          <p:cNvSpPr txBox="1"/>
          <p:nvPr/>
        </p:nvSpPr>
        <p:spPr>
          <a:xfrm>
            <a:off x="5718939" y="4096809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Сравнение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Надпись 13"/>
          <p:cNvSpPr txBox="1"/>
          <p:nvPr/>
        </p:nvSpPr>
        <p:spPr>
          <a:xfrm>
            <a:off x="6000343" y="4552395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Классификация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Надпись 13"/>
          <p:cNvSpPr txBox="1"/>
          <p:nvPr/>
        </p:nvSpPr>
        <p:spPr>
          <a:xfrm>
            <a:off x="6000344" y="4966594"/>
            <a:ext cx="333355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понятия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Надпись 13"/>
          <p:cNvSpPr txBox="1"/>
          <p:nvPr/>
        </p:nvSpPr>
        <p:spPr>
          <a:xfrm>
            <a:off x="5834538" y="5405801"/>
            <a:ext cx="6308763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Подведение под понятие (доказательство)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 flipV="1">
            <a:off x="1363050" y="3902783"/>
            <a:ext cx="0" cy="200934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1384733" y="4313988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363050" y="4764612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1341368" y="5205416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363049" y="5609143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1983926" y="3364561"/>
            <a:ext cx="1109109" cy="164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5623353" y="3372227"/>
            <a:ext cx="2625190" cy="184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2432580" y="2478409"/>
            <a:ext cx="1774730" cy="6508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H="1">
            <a:off x="2374710" y="2438936"/>
            <a:ext cx="2089050" cy="649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H="1">
            <a:off x="5020994" y="2511898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H="1">
            <a:off x="1392173" y="2502390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9638591" y="2531838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7071849" y="2455263"/>
            <a:ext cx="1774730" cy="6508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1351673" y="6007207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Надпись 13"/>
          <p:cNvSpPr txBox="1"/>
          <p:nvPr/>
        </p:nvSpPr>
        <p:spPr>
          <a:xfrm>
            <a:off x="6123415" y="5803865"/>
            <a:ext cx="5067751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Поиск причин и следствий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42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2716" y="0"/>
            <a:ext cx="111299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ГЛАВНЫЕ ЧИТАТЕЛЬСКИЕ И ПОЗНАВАТЕЛЬНЫЕ УМЕНИЯ, НЕКОТОРЫЕ СВЯЗИ МЕЖДУ НИМИ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4" name="Надпись 13"/>
          <p:cNvSpPr txBox="1"/>
          <p:nvPr/>
        </p:nvSpPr>
        <p:spPr>
          <a:xfrm>
            <a:off x="428432" y="1653217"/>
            <a:ext cx="258736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</a:t>
            </a:r>
            <a:r>
              <a:rPr lang="ru-RU" sz="2400" dirty="0" err="1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фактуальной</a:t>
            </a: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инф.</a:t>
            </a:r>
          </a:p>
        </p:txBody>
      </p:sp>
      <p:sp>
        <p:nvSpPr>
          <p:cNvPr id="5" name="Надпись 12"/>
          <p:cNvSpPr txBox="1"/>
          <p:nvPr/>
        </p:nvSpPr>
        <p:spPr>
          <a:xfrm>
            <a:off x="4463760" y="1667321"/>
            <a:ext cx="2741838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подтекстовой инф.</a:t>
            </a:r>
          </a:p>
        </p:txBody>
      </p:sp>
      <p:sp>
        <p:nvSpPr>
          <p:cNvPr id="6" name="Надпись 10"/>
          <p:cNvSpPr txBox="1"/>
          <p:nvPr/>
        </p:nvSpPr>
        <p:spPr>
          <a:xfrm>
            <a:off x="8043843" y="1667321"/>
            <a:ext cx="3147321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Извлечение концептуальной инф.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5785" y="2866033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351390" y="1667321"/>
            <a:ext cx="113412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834679" y="1077218"/>
            <a:ext cx="0" cy="56511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Надпись 13"/>
          <p:cNvSpPr txBox="1"/>
          <p:nvPr/>
        </p:nvSpPr>
        <p:spPr>
          <a:xfrm>
            <a:off x="562717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Относительно простые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Надпись 13"/>
          <p:cNvSpPr txBox="1"/>
          <p:nvPr/>
        </p:nvSpPr>
        <p:spPr>
          <a:xfrm>
            <a:off x="6212938" y="1067965"/>
            <a:ext cx="5060636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Более трудные действия</a:t>
            </a:r>
            <a:endParaRPr lang="ru-RU" sz="24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Надпись 13"/>
          <p:cNvSpPr txBox="1"/>
          <p:nvPr/>
        </p:nvSpPr>
        <p:spPr>
          <a:xfrm>
            <a:off x="351390" y="2999120"/>
            <a:ext cx="202332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Анализ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2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(выделение частей, значимой инф.) </a:t>
            </a:r>
            <a:endParaRPr lang="ru-RU" sz="12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Надпись 13"/>
          <p:cNvSpPr txBox="1"/>
          <p:nvPr/>
        </p:nvSpPr>
        <p:spPr>
          <a:xfrm>
            <a:off x="3363548" y="3040064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Обобщение в простые выводы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Надпись 13"/>
          <p:cNvSpPr txBox="1"/>
          <p:nvPr/>
        </p:nvSpPr>
        <p:spPr>
          <a:xfrm>
            <a:off x="7857999" y="2999120"/>
            <a:ext cx="345997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Формулирование главной мысли текста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Надпись 13"/>
          <p:cNvSpPr txBox="1"/>
          <p:nvPr/>
        </p:nvSpPr>
        <p:spPr>
          <a:xfrm>
            <a:off x="5718939" y="4096809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Сравнение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Надпись 13"/>
          <p:cNvSpPr txBox="1"/>
          <p:nvPr/>
        </p:nvSpPr>
        <p:spPr>
          <a:xfrm>
            <a:off x="6000343" y="4552395"/>
            <a:ext cx="2529604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Классификация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Надпись 13"/>
          <p:cNvSpPr txBox="1"/>
          <p:nvPr/>
        </p:nvSpPr>
        <p:spPr>
          <a:xfrm>
            <a:off x="6000344" y="4966594"/>
            <a:ext cx="3333550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Определение понятия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Надпись 13"/>
          <p:cNvSpPr txBox="1"/>
          <p:nvPr/>
        </p:nvSpPr>
        <p:spPr>
          <a:xfrm>
            <a:off x="5834538" y="5405801"/>
            <a:ext cx="6308763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Подведение под понятие (доказательство)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Надпись 13"/>
          <p:cNvSpPr txBox="1"/>
          <p:nvPr/>
        </p:nvSpPr>
        <p:spPr>
          <a:xfrm>
            <a:off x="351390" y="6278572"/>
            <a:ext cx="8593277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Определение своей позиции (оценки)    </a:t>
            </a:r>
            <a:r>
              <a:rPr lang="ru-RU" sz="2400" dirty="0" smtClean="0">
                <a:solidFill>
                  <a:srgbClr val="00B05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 её аргументация</a:t>
            </a:r>
            <a:endParaRPr lang="ru-RU" sz="2400" dirty="0">
              <a:solidFill>
                <a:srgbClr val="00B05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 flipV="1">
            <a:off x="1363050" y="3902783"/>
            <a:ext cx="0" cy="200934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1384733" y="4313988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363050" y="4764612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1341368" y="5205416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363049" y="5609143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1983926" y="3364561"/>
            <a:ext cx="1109109" cy="164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5623353" y="3372227"/>
            <a:ext cx="2625190" cy="184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2432580" y="2478409"/>
            <a:ext cx="1774730" cy="6508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H="1">
            <a:off x="2374710" y="2438936"/>
            <a:ext cx="2089050" cy="64995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H="1">
            <a:off x="5020994" y="2511898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H="1">
            <a:off x="1392173" y="2502390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9638591" y="2531838"/>
            <a:ext cx="1" cy="58650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7071849" y="2455263"/>
            <a:ext cx="1774730" cy="650846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>
            <a:off x="8784201" y="6539230"/>
            <a:ext cx="2993818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1791667" y="5641896"/>
            <a:ext cx="0" cy="89733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1351673" y="6007207"/>
            <a:ext cx="4828205" cy="3275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Надпись 13"/>
          <p:cNvSpPr txBox="1"/>
          <p:nvPr/>
        </p:nvSpPr>
        <p:spPr>
          <a:xfrm>
            <a:off x="6123415" y="5803865"/>
            <a:ext cx="5067751" cy="466725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FF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Поиск причин и следствий</a:t>
            </a:r>
            <a:endParaRPr lang="ru-RU" sz="2400" dirty="0">
              <a:solidFill>
                <a:srgbClr val="0000FF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610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787" y="-54680"/>
            <a:ext cx="11634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00FF"/>
                </a:solidFill>
              </a:rPr>
              <a:t>Анализ заданий </a:t>
            </a:r>
            <a:r>
              <a:rPr lang="ru-RU" sz="3200" b="1" dirty="0" smtClean="0">
                <a:solidFill>
                  <a:srgbClr val="0000FF"/>
                </a:solidFill>
              </a:rPr>
              <a:t>из диагностики качества чтения - 2 класс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567081" y="905669"/>
            <a:ext cx="22655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/>
              <a:t>Задание Б) </a:t>
            </a:r>
          </a:p>
          <a:p>
            <a:r>
              <a:rPr lang="ru-RU" sz="2000" b="1" dirty="0" smtClean="0"/>
              <a:t>Почему </a:t>
            </a:r>
            <a:r>
              <a:rPr lang="ru-RU" sz="2000" b="1" dirty="0"/>
              <a:t>автор текста называет рыб «говорливыми»?</a:t>
            </a:r>
          </a:p>
          <a:p>
            <a:r>
              <a:rPr lang="ru-RU" sz="2000" dirty="0"/>
              <a:t>Ответ: ___________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48"/>
          <a:stretch/>
        </p:blipFill>
        <p:spPr>
          <a:xfrm>
            <a:off x="2961564" y="517616"/>
            <a:ext cx="6305266" cy="637673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98490" y="895084"/>
            <a:ext cx="255835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u="sng" dirty="0" smtClean="0"/>
              <a:t>Задание А) </a:t>
            </a:r>
          </a:p>
          <a:p>
            <a:r>
              <a:rPr lang="ru-RU" sz="2000" b="1" dirty="0" smtClean="0"/>
              <a:t>Почему </a:t>
            </a:r>
            <a:r>
              <a:rPr lang="ru-RU" sz="2000" b="1" dirty="0"/>
              <a:t>веками считалось, что рыбы немы? Отметь верный ответ.</a:t>
            </a:r>
          </a:p>
          <a:p>
            <a:r>
              <a:rPr lang="ru-RU" sz="2000" dirty="0"/>
              <a:t>+ Эти звуки не слышны без специальных приборов.</a:t>
            </a:r>
          </a:p>
          <a:p>
            <a:r>
              <a:rPr lang="ru-RU" sz="2000" dirty="0"/>
              <a:t>+ Рыбы боятся человека и при нём не разговаривают.</a:t>
            </a:r>
          </a:p>
          <a:p>
            <a:r>
              <a:rPr lang="ru-RU" sz="2000" dirty="0"/>
              <a:t>+ Рыбы живут на очень большой глубине.</a:t>
            </a:r>
          </a:p>
          <a:p>
            <a:r>
              <a:rPr lang="ru-RU" sz="2000" dirty="0"/>
              <a:t>+ Люди не понимают языка рыб.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567081" y="3357297"/>
            <a:ext cx="24355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1.Какие познавательные умения требуются для обоих заданий? 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2. Какие читательские умения требуются для задания А) и для задания Б) ? 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3. Какова решаемость А) и Б)?  </a:t>
            </a:r>
            <a:endParaRPr lang="ru-RU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376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787" y="-54680"/>
            <a:ext cx="11634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00FF"/>
                </a:solidFill>
              </a:rPr>
              <a:t>Анализ </a:t>
            </a:r>
            <a:r>
              <a:rPr lang="ru-RU" sz="3200" b="1" dirty="0" smtClean="0">
                <a:solidFill>
                  <a:srgbClr val="0000FF"/>
                </a:solidFill>
              </a:rPr>
              <a:t>задания из ВПР по Окружающему миру - 4 класс</a:t>
            </a:r>
            <a:endParaRPr lang="ru-RU" sz="3200" b="1" dirty="0">
              <a:solidFill>
                <a:srgbClr val="0000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753" y="2306470"/>
            <a:ext cx="10454185" cy="40734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9683" y="530095"/>
            <a:ext cx="9826389" cy="151490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946711" y="5626332"/>
            <a:ext cx="4722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1.Какие познавательные и читательские умения потребуются для задания? </a:t>
            </a:r>
            <a:endParaRPr lang="ru-RU" dirty="0">
              <a:solidFill>
                <a:srgbClr val="0000FF"/>
              </a:solidFill>
            </a:endParaRPr>
          </a:p>
          <a:p>
            <a:r>
              <a:rPr lang="ru-RU" dirty="0" smtClean="0">
                <a:solidFill>
                  <a:srgbClr val="0000FF"/>
                </a:solidFill>
              </a:rPr>
              <a:t>2. На чём дети могут споткнуться? Какова решаемость? </a:t>
            </a:r>
          </a:p>
        </p:txBody>
      </p:sp>
    </p:spTree>
    <p:extLst>
      <p:ext uri="{BB962C8B-B14F-4D97-AF65-F5344CB8AC3E}">
        <p14:creationId xmlns:p14="http://schemas.microsoft.com/office/powerpoint/2010/main" val="241148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5787" y="-54680"/>
            <a:ext cx="116341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00FF"/>
                </a:solidFill>
              </a:rPr>
              <a:t>Анализ </a:t>
            </a:r>
            <a:r>
              <a:rPr lang="ru-RU" sz="3200" b="1" dirty="0" smtClean="0">
                <a:solidFill>
                  <a:srgbClr val="0000FF"/>
                </a:solidFill>
              </a:rPr>
              <a:t>задания из ВПР по Окружающему миру - 4 класс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04699" y="2433953"/>
            <a:ext cx="40488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FF"/>
                </a:solidFill>
              </a:rPr>
              <a:t>1.Какие познавательные и читательские умения потребуются для задания? </a:t>
            </a:r>
            <a:endParaRPr lang="ru-RU" dirty="0">
              <a:solidFill>
                <a:srgbClr val="0000FF"/>
              </a:solidFill>
            </a:endParaRPr>
          </a:p>
          <a:p>
            <a:r>
              <a:rPr lang="ru-RU" dirty="0" smtClean="0">
                <a:solidFill>
                  <a:srgbClr val="0000FF"/>
                </a:solidFill>
              </a:rPr>
              <a:t>2. На чём дети могут споткнуться? Какова решаемость?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1891" y="530096"/>
            <a:ext cx="6816437" cy="43116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3564" y="4613562"/>
            <a:ext cx="6594764" cy="224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53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803C4FD-E781-4EC9-AA28-2A12348DA7E1}" type="slidenum">
              <a:rPr lang="ru-RU" smtClean="0"/>
              <a:pPr eaLnBrk="1" hangingPunct="1">
                <a:defRPr/>
              </a:pPr>
              <a:t>19</a:t>
            </a:fld>
            <a:endParaRPr lang="ru-RU" smtClean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36088" y="1052513"/>
            <a:ext cx="1871662" cy="139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1"/>
            <a:ext cx="9144000" cy="981075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ru-RU" sz="3200" b="1" dirty="0">
                <a:solidFill>
                  <a:srgbClr val="0000FF"/>
                </a:solidFill>
              </a:rPr>
              <a:t>Средство достижения цели – продуктивные задания. Общий алгоритм решения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47002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844553" y="2563813"/>
            <a:ext cx="10237429" cy="4394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b="1" dirty="0">
                <a:solidFill>
                  <a:srgbClr val="FF9900"/>
                </a:solidFill>
              </a:rPr>
              <a:t>Осмысли</a:t>
            </a:r>
            <a:r>
              <a:rPr lang="ru-RU" dirty="0"/>
              <a:t> цель задания (что надо сделать?)</a:t>
            </a:r>
          </a:p>
          <a:p>
            <a:pPr eaLnBrk="1" hangingPunct="1">
              <a:lnSpc>
                <a:spcPct val="90000"/>
              </a:lnSpc>
            </a:pPr>
            <a:r>
              <a:rPr lang="ru-RU" b="1" dirty="0">
                <a:solidFill>
                  <a:srgbClr val="0000FF"/>
                </a:solidFill>
              </a:rPr>
              <a:t>Найди</a:t>
            </a:r>
            <a:r>
              <a:rPr lang="ru-RU" dirty="0"/>
              <a:t> нужную информацию (текст, рис…)</a:t>
            </a:r>
          </a:p>
          <a:p>
            <a:pPr eaLnBrk="1" hangingPunct="1">
              <a:lnSpc>
                <a:spcPct val="90000"/>
              </a:lnSpc>
            </a:pPr>
            <a:r>
              <a:rPr lang="ru-RU" b="1" dirty="0">
                <a:solidFill>
                  <a:srgbClr val="0000FF"/>
                </a:solidFill>
              </a:rPr>
              <a:t>Пре</a:t>
            </a:r>
            <a:r>
              <a:rPr lang="ru-RU" b="1" dirty="0">
                <a:solidFill>
                  <a:srgbClr val="FF0000"/>
                </a:solidFill>
              </a:rPr>
              <a:t>образуй</a:t>
            </a:r>
            <a:r>
              <a:rPr lang="ru-RU" dirty="0">
                <a:solidFill>
                  <a:srgbClr val="009900"/>
                </a:solidFill>
              </a:rPr>
              <a:t> </a:t>
            </a:r>
            <a:r>
              <a:rPr lang="ru-RU" dirty="0"/>
              <a:t>информацию в соответствии с заданием (найти причину, выделить главное, дать оценку…)</a:t>
            </a:r>
          </a:p>
          <a:p>
            <a:pPr eaLnBrk="1" hangingPunct="1">
              <a:lnSpc>
                <a:spcPct val="90000"/>
              </a:lnSpc>
            </a:pPr>
            <a:r>
              <a:rPr lang="ru-RU" b="1" dirty="0">
                <a:solidFill>
                  <a:srgbClr val="009900"/>
                </a:solidFill>
              </a:rPr>
              <a:t>Сформулируй</a:t>
            </a:r>
            <a:r>
              <a:rPr lang="ru-RU" dirty="0">
                <a:solidFill>
                  <a:srgbClr val="33CC33"/>
                </a:solidFill>
              </a:rPr>
              <a:t> </a:t>
            </a:r>
            <a:r>
              <a:rPr lang="ru-RU" dirty="0"/>
              <a:t>(устно/письменно) ответ, используя слова: «я считаю что…, потому что во-первых…, во-вторых… и т.д.».)</a:t>
            </a:r>
          </a:p>
          <a:p>
            <a:pPr eaLnBrk="1" hangingPunct="1">
              <a:lnSpc>
                <a:spcPct val="90000"/>
              </a:lnSpc>
            </a:pPr>
            <a:r>
              <a:rPr lang="ru-RU" b="1" dirty="0">
                <a:solidFill>
                  <a:srgbClr val="009900"/>
                </a:solidFill>
              </a:rPr>
              <a:t>Дай полный ответ</a:t>
            </a:r>
            <a:r>
              <a:rPr lang="ru-RU" dirty="0"/>
              <a:t> (рассказ), не рассчитывая на наводящие вопросы учителя</a:t>
            </a:r>
          </a:p>
        </p:txBody>
      </p:sp>
      <p:pic>
        <p:nvPicPr>
          <p:cNvPr id="22534" name="Picture 5" descr="PE01832_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7488" y="981075"/>
            <a:ext cx="1752601" cy="160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0022" name="Text Box 6"/>
          <p:cNvSpPr txBox="1">
            <a:spLocks noChangeArrowheads="1"/>
          </p:cNvSpPr>
          <p:nvPr/>
        </p:nvSpPr>
        <p:spPr bwMode="auto">
          <a:xfrm>
            <a:off x="5684838" y="1052513"/>
            <a:ext cx="3651250" cy="110799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z="2200" dirty="0"/>
              <a:t>Почему корабли, сделанные из железа, не тонут?</a:t>
            </a:r>
          </a:p>
        </p:txBody>
      </p:sp>
      <p:sp>
        <p:nvSpPr>
          <p:cNvPr id="470023" name="Text Box 7"/>
          <p:cNvSpPr txBox="1">
            <a:spLocks noChangeArrowheads="1"/>
          </p:cNvSpPr>
          <p:nvPr/>
        </p:nvSpPr>
        <p:spPr bwMode="auto">
          <a:xfrm>
            <a:off x="3000376" y="1041400"/>
            <a:ext cx="2295525" cy="110799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sz="2200" dirty="0"/>
              <a:t>Перечисли основные свойства воды</a:t>
            </a:r>
          </a:p>
        </p:txBody>
      </p:sp>
      <p:grpSp>
        <p:nvGrpSpPr>
          <p:cNvPr id="22537" name="Группа 1"/>
          <p:cNvGrpSpPr>
            <a:grpSpLocks/>
          </p:cNvGrpSpPr>
          <p:nvPr/>
        </p:nvGrpSpPr>
        <p:grpSpPr bwMode="auto">
          <a:xfrm>
            <a:off x="5295901" y="1052514"/>
            <a:ext cx="504825" cy="579437"/>
            <a:chOff x="3581400" y="1096963"/>
            <a:chExt cx="504825" cy="579437"/>
          </a:xfrm>
        </p:grpSpPr>
        <p:sp>
          <p:nvSpPr>
            <p:cNvPr id="22539" name="Text Box 8"/>
            <p:cNvSpPr txBox="1">
              <a:spLocks noChangeArrowheads="1"/>
            </p:cNvSpPr>
            <p:nvPr/>
          </p:nvSpPr>
          <p:spPr bwMode="auto">
            <a:xfrm>
              <a:off x="3581400" y="1096963"/>
              <a:ext cx="504825" cy="579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ru-RU" sz="3200" b="1"/>
                <a:t>=</a:t>
              </a:r>
            </a:p>
          </p:txBody>
        </p:sp>
        <p:sp>
          <p:nvSpPr>
            <p:cNvPr id="22540" name="Line 9"/>
            <p:cNvSpPr>
              <a:spLocks noChangeShapeType="1"/>
            </p:cNvSpPr>
            <p:nvPr/>
          </p:nvSpPr>
          <p:spPr bwMode="auto">
            <a:xfrm flipH="1">
              <a:off x="3725863" y="1168400"/>
              <a:ext cx="142875" cy="431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2538" name="TextBox 1"/>
          <p:cNvSpPr txBox="1">
            <a:spLocks noChangeArrowheads="1"/>
          </p:cNvSpPr>
          <p:nvPr/>
        </p:nvSpPr>
        <p:spPr bwMode="auto">
          <a:xfrm>
            <a:off x="1703389" y="6453188"/>
            <a:ext cx="8791575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000" b="1">
                <a:solidFill>
                  <a:srgbClr val="FF9900"/>
                </a:solidFill>
              </a:rPr>
              <a:t>Регулятивные.</a:t>
            </a:r>
            <a:r>
              <a:rPr lang="ru-RU" sz="2000" b="1"/>
              <a:t> </a:t>
            </a:r>
            <a:r>
              <a:rPr lang="ru-RU" sz="2000" b="1">
                <a:solidFill>
                  <a:srgbClr val="0000FF"/>
                </a:solidFill>
              </a:rPr>
              <a:t>Познавательные</a:t>
            </a:r>
            <a:r>
              <a:rPr lang="ru-RU" sz="2000" b="1"/>
              <a:t>. </a:t>
            </a:r>
            <a:r>
              <a:rPr lang="ru-RU" sz="2000" b="1">
                <a:solidFill>
                  <a:srgbClr val="FF0000"/>
                </a:solidFill>
              </a:rPr>
              <a:t>Личностные</a:t>
            </a:r>
            <a:r>
              <a:rPr lang="ru-RU" sz="2000" b="1"/>
              <a:t>. </a:t>
            </a:r>
            <a:r>
              <a:rPr lang="ru-RU" sz="2000" b="1">
                <a:solidFill>
                  <a:srgbClr val="009900"/>
                </a:solidFill>
              </a:rPr>
              <a:t>Коммуникативные</a:t>
            </a:r>
          </a:p>
        </p:txBody>
      </p:sp>
    </p:spTree>
    <p:extLst>
      <p:ext uri="{BB962C8B-B14F-4D97-AF65-F5344CB8AC3E}">
        <p14:creationId xmlns:p14="http://schemas.microsoft.com/office/powerpoint/2010/main" val="155873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amsung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"/>
            <a:ext cx="12192717" cy="68575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7820" y="1300150"/>
            <a:ext cx="11737075" cy="23876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+mn-lt"/>
              </a:rPr>
              <a:t>Комплекс технологий </a:t>
            </a:r>
            <a:r>
              <a:rPr lang="ru-RU" b="1" dirty="0" err="1" smtClean="0">
                <a:solidFill>
                  <a:schemeClr val="bg1"/>
                </a:solidFill>
                <a:latin typeface="+mn-lt"/>
              </a:rPr>
              <a:t>деятельностного</a:t>
            </a:r>
            <a:r>
              <a:rPr lang="ru-RU" b="1" dirty="0" smtClean="0">
                <a:solidFill>
                  <a:schemeClr val="bg1"/>
                </a:solidFill>
                <a:latin typeface="+mn-lt"/>
              </a:rPr>
              <a:t> типа</a:t>
            </a:r>
            <a:endParaRPr lang="ru-RU" sz="53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407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7032625" y="1196975"/>
            <a:ext cx="34925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rgbClr val="FF0000"/>
                </a:solidFill>
              </a:rPr>
              <a:t>КТО будет учить?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>
          <a:xfrm>
            <a:off x="559558" y="76200"/>
            <a:ext cx="9041642" cy="914400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altLang="ru-RU" sz="3700" b="1" dirty="0">
                <a:solidFill>
                  <a:srgbClr val="FF0000"/>
                </a:solidFill>
              </a:rPr>
              <a:t>Образовательная система                        </a:t>
            </a:r>
            <a:br>
              <a:rPr lang="ru-RU" altLang="ru-RU" sz="3700" b="1" dirty="0">
                <a:solidFill>
                  <a:srgbClr val="FF0000"/>
                </a:solidFill>
              </a:rPr>
            </a:br>
            <a:r>
              <a:rPr lang="ru-RU" altLang="ru-RU" sz="3700" b="1" dirty="0">
                <a:solidFill>
                  <a:srgbClr val="0000FF"/>
                </a:solidFill>
              </a:rPr>
              <a:t>«Школа 2100»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006600" y="1143000"/>
            <a:ext cx="365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rgbClr val="FF0000"/>
                </a:solidFill>
              </a:rPr>
              <a:t>ЗАЧЕМ учить? (цель)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248400" y="4149725"/>
            <a:ext cx="441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rgbClr val="FF0000"/>
                </a:solidFill>
              </a:rPr>
              <a:t>ЧТО изучать? (содержание)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271588" y="4149725"/>
            <a:ext cx="5181601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400" b="1">
                <a:solidFill>
                  <a:srgbClr val="FF0000"/>
                </a:solidFill>
              </a:rPr>
              <a:t>КАК учить? (технологии)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676401" y="4581525"/>
            <a:ext cx="3698875" cy="1785104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000" b="1" dirty="0">
                <a:solidFill>
                  <a:srgbClr val="0000FF"/>
                </a:solidFill>
              </a:rPr>
              <a:t>Проблемный </a:t>
            </a:r>
            <a:r>
              <a:rPr lang="ru-RU" altLang="ru-RU" sz="2000" b="1" dirty="0" smtClean="0">
                <a:solidFill>
                  <a:srgbClr val="0000FF"/>
                </a:solidFill>
              </a:rPr>
              <a:t>диалог</a:t>
            </a:r>
            <a:r>
              <a:rPr lang="ru-RU" altLang="ru-RU" sz="1400" dirty="0" smtClean="0">
                <a:solidFill>
                  <a:srgbClr val="0000FF"/>
                </a:solidFill>
              </a:rPr>
              <a:t>  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 dirty="0" smtClean="0">
                <a:solidFill>
                  <a:srgbClr val="0000FF"/>
                </a:solidFill>
              </a:rPr>
              <a:t>   </a:t>
            </a:r>
            <a:r>
              <a:rPr lang="ru-RU" altLang="ru-RU" sz="2000" b="1" dirty="0">
                <a:solidFill>
                  <a:srgbClr val="0000FF"/>
                </a:solidFill>
              </a:rPr>
              <a:t>Продуктивное </a:t>
            </a:r>
            <a:r>
              <a:rPr lang="ru-RU" altLang="ru-RU" sz="2000" b="1" dirty="0" smtClean="0">
                <a:solidFill>
                  <a:srgbClr val="0000FF"/>
                </a:solidFill>
              </a:rPr>
              <a:t>чтение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 dirty="0" smtClean="0">
                <a:solidFill>
                  <a:srgbClr val="0000FF"/>
                </a:solidFill>
              </a:rPr>
              <a:t>   </a:t>
            </a:r>
            <a:r>
              <a:rPr lang="ru-RU" altLang="ru-RU" sz="2000" b="1" dirty="0">
                <a:solidFill>
                  <a:srgbClr val="0000FF"/>
                </a:solidFill>
              </a:rPr>
              <a:t>Оценивание </a:t>
            </a:r>
            <a:r>
              <a:rPr lang="ru-RU" altLang="ru-RU" sz="2000" b="1" dirty="0" smtClean="0">
                <a:solidFill>
                  <a:srgbClr val="0000FF"/>
                </a:solidFill>
              </a:rPr>
              <a:t>успехов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400" dirty="0" smtClean="0">
                <a:solidFill>
                  <a:srgbClr val="0000FF"/>
                </a:solidFill>
              </a:rPr>
              <a:t>  </a:t>
            </a:r>
            <a:r>
              <a:rPr lang="ru-RU" altLang="ru-RU" sz="2000" b="1" dirty="0">
                <a:solidFill>
                  <a:srgbClr val="0000FF"/>
                </a:solidFill>
              </a:rPr>
              <a:t>Проектная </a:t>
            </a:r>
            <a:r>
              <a:rPr lang="ru-RU" altLang="ru-RU" sz="2000" b="1" dirty="0" smtClean="0">
                <a:solidFill>
                  <a:srgbClr val="0000FF"/>
                </a:solidFill>
              </a:rPr>
              <a:t>технология</a:t>
            </a:r>
            <a:endParaRPr lang="ru-RU" altLang="ru-RU" sz="2000" dirty="0">
              <a:solidFill>
                <a:srgbClr val="0000FF"/>
              </a:solidFill>
            </a:endParaRPr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 flipH="1">
            <a:off x="3648075" y="696914"/>
            <a:ext cx="0" cy="52228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6240463" y="1412875"/>
            <a:ext cx="8636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 flipH="1">
            <a:off x="3652198" y="2822703"/>
            <a:ext cx="0" cy="86518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7264" y="1700214"/>
            <a:ext cx="2198687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6419850" y="1628775"/>
            <a:ext cx="3409950" cy="1015663"/>
          </a:xfrm>
          <a:prstGeom prst="rect">
            <a:avLst/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000" b="1" dirty="0" smtClean="0">
                <a:solidFill>
                  <a:srgbClr val="0000FF"/>
                </a:solidFill>
              </a:rPr>
              <a:t>Свободный союз свободных людей (учителей, методистов)</a:t>
            </a:r>
            <a:endParaRPr lang="ru-RU" altLang="ru-RU" sz="2000" b="1" dirty="0">
              <a:solidFill>
                <a:srgbClr val="0000FF"/>
              </a:solidFill>
            </a:endParaRP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1992314" y="1628775"/>
            <a:ext cx="3798887" cy="1015663"/>
          </a:xfrm>
          <a:prstGeom prst="rect">
            <a:avLst/>
          </a:prstGeom>
          <a:solidFill>
            <a:schemeClr val="bg1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000" b="1" dirty="0">
                <a:solidFill>
                  <a:srgbClr val="0000FF"/>
                </a:solidFill>
              </a:rPr>
              <a:t>Научная концепция: «Педагогика здравого смысла</a:t>
            </a:r>
            <a:r>
              <a:rPr lang="ru-RU" altLang="ru-RU" sz="2000" b="1" dirty="0" smtClean="0">
                <a:solidFill>
                  <a:srgbClr val="0000FF"/>
                </a:solidFill>
              </a:rPr>
              <a:t>»</a:t>
            </a:r>
            <a:endParaRPr lang="ru-RU" altLang="ru-RU" sz="1800" dirty="0">
              <a:solidFill>
                <a:srgbClr val="0000FF"/>
              </a:solidFill>
            </a:endParaRPr>
          </a:p>
        </p:txBody>
      </p:sp>
      <p:pic>
        <p:nvPicPr>
          <p:cNvPr id="3086" name="Picture 14" descr="Buneev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8688" y="2779713"/>
            <a:ext cx="5461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15" descr=" Данилов Дмитрий Даимович 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2868" y="2838451"/>
            <a:ext cx="56515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16" descr=" Вахрушев Александр Александрович 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4988" y="2349501"/>
            <a:ext cx="557212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17" descr=" Горячев Александр Владимирович 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15289" y="2802454"/>
            <a:ext cx="5667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18" descr=" Бунеев Рустэм Николаевич 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2349501"/>
            <a:ext cx="539750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9" descr="Света для презентаций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31781" y="2784234"/>
            <a:ext cx="5461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24" descr="leontiev2[1]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0039" y="1268413"/>
            <a:ext cx="523875" cy="81915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093" name="Picture 21" descr="feldshtein[1]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1976" y="1268413"/>
            <a:ext cx="606425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6448426" y="4572001"/>
            <a:ext cx="4067175" cy="2015936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2000" b="1" dirty="0" smtClean="0">
                <a:solidFill>
                  <a:srgbClr val="0000FF"/>
                </a:solidFill>
              </a:rPr>
              <a:t>Учебники и пособия</a:t>
            </a:r>
          </a:p>
          <a:p>
            <a:pPr algn="r" eaLnBrk="1" hangingPunct="1">
              <a:spcBef>
                <a:spcPct val="50000"/>
              </a:spcBef>
              <a:buFontTx/>
              <a:buNone/>
            </a:pPr>
            <a:endParaRPr lang="ru-RU" altLang="ru-RU" sz="1400" b="1" dirty="0" smtClean="0">
              <a:solidFill>
                <a:srgbClr val="0000FF"/>
              </a:solidFill>
            </a:endParaRP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00FF"/>
                </a:solidFill>
              </a:rPr>
              <a:t>Старшая школа</a:t>
            </a: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00FF"/>
                </a:solidFill>
              </a:rPr>
              <a:t>Основная школа</a:t>
            </a: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00FF"/>
                </a:solidFill>
              </a:rPr>
              <a:t>Начальная школа</a:t>
            </a: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ru-RU" altLang="ru-RU" sz="1400" b="1" dirty="0" smtClean="0">
                <a:solidFill>
                  <a:srgbClr val="0000FF"/>
                </a:solidFill>
              </a:rPr>
              <a:t>Дошкольное образование</a:t>
            </a:r>
            <a:endParaRPr lang="ru-RU" altLang="ru-RU" sz="1400" b="1" dirty="0">
              <a:solidFill>
                <a:srgbClr val="0000FF"/>
              </a:solidFill>
            </a:endParaRPr>
          </a:p>
        </p:txBody>
      </p:sp>
      <p:sp>
        <p:nvSpPr>
          <p:cNvPr id="3095" name="Line 23"/>
          <p:cNvSpPr>
            <a:spLocks noChangeShapeType="1"/>
          </p:cNvSpPr>
          <p:nvPr/>
        </p:nvSpPr>
        <p:spPr bwMode="auto">
          <a:xfrm>
            <a:off x="5448300" y="4800600"/>
            <a:ext cx="93503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6" name="Line 24"/>
          <p:cNvSpPr>
            <a:spLocks noChangeShapeType="1"/>
          </p:cNvSpPr>
          <p:nvPr/>
        </p:nvSpPr>
        <p:spPr bwMode="auto">
          <a:xfrm flipV="1">
            <a:off x="6826487" y="2859214"/>
            <a:ext cx="0" cy="792163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60421" name="Picture 4" descr="Картинка 16 из 679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13579" y="-80545"/>
            <a:ext cx="899583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00" name="Text Box 28"/>
          <p:cNvSpPr txBox="1">
            <a:spLocks noChangeArrowheads="1"/>
          </p:cNvSpPr>
          <p:nvPr/>
        </p:nvSpPr>
        <p:spPr bwMode="auto">
          <a:xfrm>
            <a:off x="7462838" y="476250"/>
            <a:ext cx="25193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ru-RU" altLang="ru-RU" sz="1800" b="1"/>
              <a:t>Премия Правительства РФ</a:t>
            </a:r>
          </a:p>
        </p:txBody>
      </p:sp>
      <p:pic>
        <p:nvPicPr>
          <p:cNvPr id="3110" name="Picture 57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7851" y="5604215"/>
            <a:ext cx="379413" cy="554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2" name="Picture 36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4075" y="5918576"/>
            <a:ext cx="504825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4" name="Picture 38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559" y="4983707"/>
            <a:ext cx="417513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18" name="Picture 42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6225" y="5213302"/>
            <a:ext cx="457200" cy="52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02" name="Rectangle 61"/>
          <p:cNvSpPr>
            <a:spLocks noChangeArrowheads="1"/>
          </p:cNvSpPr>
          <p:nvPr/>
        </p:nvSpPr>
        <p:spPr bwMode="auto">
          <a:xfrm>
            <a:off x="1676400" y="5918576"/>
            <a:ext cx="427038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ru-RU" sz="2600" dirty="0">
                <a:cs typeface="Times New Roman" panose="02020603050405020304" pitchFamily="18" charset="0"/>
              </a:rPr>
              <a:t>©</a:t>
            </a:r>
            <a:endParaRPr lang="ru-RU" altLang="ru-RU" sz="1800" dirty="0"/>
          </a:p>
        </p:txBody>
      </p:sp>
      <p:pic>
        <p:nvPicPr>
          <p:cNvPr id="3103" name="Picture 62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0200" y="5105401"/>
            <a:ext cx="514350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8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04" name="Rectangle 63"/>
          <p:cNvSpPr>
            <a:spLocks noChangeArrowheads="1"/>
          </p:cNvSpPr>
          <p:nvPr/>
        </p:nvSpPr>
        <p:spPr bwMode="auto">
          <a:xfrm>
            <a:off x="1600200" y="4535489"/>
            <a:ext cx="533400" cy="498475"/>
          </a:xfrm>
          <a:prstGeom prst="rect">
            <a:avLst/>
          </a:prstGeom>
          <a:solidFill>
            <a:schemeClr val="bg1"/>
          </a:solidFill>
          <a:ln w="9525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600" b="1">
                <a:cs typeface="Times New Roman" panose="02020603050405020304" pitchFamily="18" charset="0"/>
              </a:rPr>
              <a:t>?!</a:t>
            </a:r>
            <a:r>
              <a:rPr lang="ru-RU" altLang="ru-RU" sz="2600">
                <a:cs typeface="Times New Roman" panose="02020603050405020304" pitchFamily="18" charset="0"/>
              </a:rPr>
              <a:t> </a:t>
            </a:r>
            <a:endParaRPr lang="ru-RU" altLang="ru-RU" sz="1800"/>
          </a:p>
        </p:txBody>
      </p:sp>
      <p:sp>
        <p:nvSpPr>
          <p:cNvPr id="3105" name="Rectangle 64"/>
          <p:cNvSpPr>
            <a:spLocks noChangeArrowheads="1"/>
          </p:cNvSpPr>
          <p:nvPr/>
        </p:nvSpPr>
        <p:spPr bwMode="auto">
          <a:xfrm>
            <a:off x="1600200" y="5486400"/>
            <a:ext cx="5984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ru-RU" b="1">
                <a:cs typeface="Times New Roman" panose="02020603050405020304" pitchFamily="18" charset="0"/>
              </a:rPr>
              <a:t>☺</a:t>
            </a:r>
            <a:endParaRPr lang="ru-RU" altLang="ru-RU" b="1"/>
          </a:p>
        </p:txBody>
      </p:sp>
      <p:sp>
        <p:nvSpPr>
          <p:cNvPr id="4" name="Выноска со стрелкой влево 3"/>
          <p:cNvSpPr/>
          <p:nvPr/>
        </p:nvSpPr>
        <p:spPr>
          <a:xfrm>
            <a:off x="0" y="3644446"/>
            <a:ext cx="5791201" cy="3082308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8857"/>
            </a:avLst>
          </a:prstGeom>
          <a:solidFill>
            <a:srgbClr val="00B050">
              <a:alpha val="4117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8" name="TextBox 67"/>
          <p:cNvSpPr txBox="1"/>
          <p:nvPr/>
        </p:nvSpPr>
        <p:spPr>
          <a:xfrm>
            <a:off x="1722249" y="3778649"/>
            <a:ext cx="3732319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Применяют за пределами системы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6942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3999" y="0"/>
            <a:ext cx="9561095" cy="838200"/>
          </a:xfrm>
        </p:spPr>
        <p:txBody>
          <a:bodyPr>
            <a:normAutofit fontScale="90000"/>
          </a:bodyPr>
          <a:lstStyle/>
          <a:p>
            <a:r>
              <a:rPr lang="ru-RU" altLang="ru-RU" sz="3200" b="1" dirty="0" smtClean="0"/>
              <a:t>Можно ли новый результат получить старыми средствами?</a:t>
            </a:r>
            <a:r>
              <a:rPr lang="ru-RU" altLang="ru-RU" sz="3200" b="1" dirty="0">
                <a:solidFill>
                  <a:srgbClr val="FF0000"/>
                </a:solidFill>
              </a:rPr>
              <a:t/>
            </a:r>
            <a:br>
              <a:rPr lang="ru-RU" altLang="ru-RU" sz="3200" b="1" dirty="0">
                <a:solidFill>
                  <a:srgbClr val="FF0000"/>
                </a:solidFill>
              </a:rPr>
            </a:br>
            <a:endParaRPr lang="ru-RU" altLang="ru-RU" sz="3200" dirty="0">
              <a:solidFill>
                <a:srgbClr val="0000FF"/>
              </a:solidFill>
            </a:endParaRPr>
          </a:p>
        </p:txBody>
      </p:sp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1676400" y="1676400"/>
            <a:ext cx="8839200" cy="2586038"/>
          </a:xfrm>
          <a:prstGeom prst="rect">
            <a:avLst/>
          </a:prstGeom>
          <a:solidFill>
            <a:srgbClr val="FFCC99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СТРУКТУРА урока «Изучение НОВОЙ ТЕМЫ»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828801" y="2114550"/>
            <a:ext cx="2513013" cy="20320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1.</a:t>
            </a:r>
            <a:r>
              <a:rPr lang="ru-RU" altLang="ru-RU" sz="1800" i="1"/>
              <a:t>Учитель</a:t>
            </a:r>
            <a:r>
              <a:rPr lang="ru-RU" altLang="ru-RU" sz="1800"/>
              <a:t> проверяет Д/з. </a:t>
            </a:r>
            <a:r>
              <a:rPr lang="ru-RU" altLang="ru-RU" sz="1800" i="1"/>
              <a:t>Ученики</a:t>
            </a:r>
            <a:r>
              <a:rPr lang="ru-RU" altLang="ru-RU" sz="1800"/>
              <a:t> </a:t>
            </a:r>
            <a:r>
              <a:rPr lang="ru-RU" altLang="ru-RU" sz="1800" b="1"/>
              <a:t>пересказывают </a:t>
            </a:r>
            <a:r>
              <a:rPr lang="ru-RU" altLang="ru-RU" sz="1800"/>
              <a:t>части параграфа, выполняют задания, чаще </a:t>
            </a:r>
            <a:r>
              <a:rPr lang="ru-RU" altLang="ru-RU" sz="1800" b="1"/>
              <a:t>репродуктивные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781801" y="2133600"/>
            <a:ext cx="1978025" cy="1754188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3.</a:t>
            </a:r>
            <a:r>
              <a:rPr lang="ru-RU" altLang="ru-RU" sz="1800" i="1"/>
              <a:t>Учитель</a:t>
            </a:r>
            <a:r>
              <a:rPr lang="ru-RU" altLang="ru-RU" sz="1800"/>
              <a:t> </a:t>
            </a:r>
            <a:r>
              <a:rPr lang="ru-RU" altLang="ru-RU" sz="1800" b="1"/>
              <a:t>объясняет </a:t>
            </a:r>
            <a:r>
              <a:rPr lang="ru-RU" altLang="ru-RU" sz="1800"/>
              <a:t>ученикам новую тему. Ученики слушают и записывают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904288" y="2154239"/>
            <a:ext cx="1485900" cy="1754187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4.</a:t>
            </a:r>
            <a:r>
              <a:rPr lang="ru-RU" altLang="ru-RU" sz="1800" i="1"/>
              <a:t>Ученики </a:t>
            </a:r>
            <a:r>
              <a:rPr lang="ru-RU" altLang="ru-RU" sz="1800"/>
              <a:t> </a:t>
            </a:r>
            <a:r>
              <a:rPr lang="ru-RU" altLang="ru-RU" sz="1800" b="1"/>
              <a:t>повторяют, </a:t>
            </a:r>
            <a:r>
              <a:rPr lang="ru-RU" altLang="ru-RU" sz="1800"/>
              <a:t> как поняли  тему; задания по аналогии</a:t>
            </a:r>
          </a:p>
        </p:txBody>
      </p:sp>
      <p:sp>
        <p:nvSpPr>
          <p:cNvPr id="7175" name="TextBox 16"/>
          <p:cNvSpPr txBox="1">
            <a:spLocks noChangeArrowheads="1"/>
          </p:cNvSpPr>
          <p:nvPr/>
        </p:nvSpPr>
        <p:spPr bwMode="auto">
          <a:xfrm>
            <a:off x="1676400" y="4419601"/>
            <a:ext cx="4267200" cy="2308225"/>
          </a:xfrm>
          <a:prstGeom prst="rect">
            <a:avLst/>
          </a:prstGeom>
          <a:solidFill>
            <a:srgbClr val="FFCC99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Контроль и ОЦЕНИВАНИЕ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176" name="TextBox 17"/>
          <p:cNvSpPr txBox="1">
            <a:spLocks noChangeArrowheads="1"/>
          </p:cNvSpPr>
          <p:nvPr/>
        </p:nvSpPr>
        <p:spPr bwMode="auto">
          <a:xfrm>
            <a:off x="6096001" y="4425951"/>
            <a:ext cx="4398963" cy="2308225"/>
          </a:xfrm>
          <a:prstGeom prst="rect">
            <a:avLst/>
          </a:prstGeom>
          <a:solidFill>
            <a:srgbClr val="FFCC99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Использование ТЕКСТА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9067801" y="3868738"/>
            <a:ext cx="206375" cy="296862"/>
          </a:xfrm>
          <a:prstGeom prst="straightConnector1">
            <a:avLst/>
          </a:prstGeom>
          <a:ln w="571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4872038" y="4165600"/>
            <a:ext cx="4195762" cy="412750"/>
          </a:xfrm>
          <a:prstGeom prst="straightConnector1">
            <a:avLst/>
          </a:prstGeom>
          <a:ln w="57150">
            <a:solidFill>
              <a:srgbClr val="0000F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828800" y="4710113"/>
            <a:ext cx="3886200" cy="20320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1. </a:t>
            </a:r>
            <a:r>
              <a:rPr lang="ru-RU" altLang="ru-RU" sz="1800" b="1"/>
              <a:t>Учитель объявляет </a:t>
            </a:r>
            <a:r>
              <a:rPr lang="ru-RU" altLang="ru-RU" sz="1800"/>
              <a:t>отметки за пересказ и (или) задания.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2.</a:t>
            </a:r>
            <a:r>
              <a:rPr lang="ru-RU" altLang="ru-RU" sz="1800"/>
              <a:t> В конце урока учитель по </a:t>
            </a:r>
            <a:r>
              <a:rPr lang="ru-RU" altLang="ru-RU" sz="1800" b="1"/>
              <a:t>совокупности работы </a:t>
            </a:r>
            <a:r>
              <a:rPr lang="ru-RU" altLang="ru-RU" sz="1800"/>
              <a:t>объявляет ученикам: «Тебе – 5, тебе – 3 и т.д.» Иногда с кратким комментарием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383338" y="4799013"/>
            <a:ext cx="4006850" cy="1477962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1. </a:t>
            </a:r>
            <a:r>
              <a:rPr lang="ru-RU" altLang="ru-RU" sz="1800" i="1"/>
              <a:t>Д/з </a:t>
            </a:r>
            <a:r>
              <a:rPr lang="ru-RU" altLang="ru-RU" sz="1800"/>
              <a:t>– прочитать изученный параграф для подготовки пересказа, ответа на вопросы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2.</a:t>
            </a:r>
            <a:r>
              <a:rPr lang="ru-RU" altLang="ru-RU" sz="1800"/>
              <a:t> </a:t>
            </a:r>
            <a:r>
              <a:rPr lang="ru-RU" altLang="ru-RU" sz="1800" i="1"/>
              <a:t>Иногда </a:t>
            </a:r>
            <a:r>
              <a:rPr lang="ru-RU" altLang="ru-RU" sz="1800"/>
              <a:t>– отдельные тексты читаются в классе 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flipH="1" flipV="1">
            <a:off x="3952875" y="3714750"/>
            <a:ext cx="209550" cy="673100"/>
          </a:xfrm>
          <a:prstGeom prst="straightConnector1">
            <a:avLst/>
          </a:prstGeom>
          <a:ln w="571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9647239" y="3632201"/>
            <a:ext cx="409575" cy="1166813"/>
          </a:xfrm>
          <a:prstGeom prst="straightConnector1">
            <a:avLst/>
          </a:prstGeom>
          <a:ln w="571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83" name="Picture 19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2775" y="2043113"/>
            <a:ext cx="2033588" cy="210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513264" y="2114550"/>
            <a:ext cx="2192337" cy="1754188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2.</a:t>
            </a:r>
            <a:r>
              <a:rPr lang="ru-RU" altLang="ru-RU" sz="1800" i="1"/>
              <a:t>Учитель</a:t>
            </a:r>
            <a:r>
              <a:rPr lang="ru-RU" altLang="ru-RU" sz="1800"/>
              <a:t> </a:t>
            </a:r>
            <a:r>
              <a:rPr lang="ru-RU" altLang="ru-RU" sz="1800" b="1"/>
              <a:t>объявляет</a:t>
            </a:r>
            <a:r>
              <a:rPr lang="ru-RU" altLang="ru-RU" sz="1800"/>
              <a:t> новую тему. Иногда называет план урока, редко – формулирует цель</a:t>
            </a: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8382000" y="390526"/>
            <a:ext cx="25908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 b="1">
                <a:solidFill>
                  <a:srgbClr val="FF0000"/>
                </a:solidFill>
              </a:rPr>
              <a:t>Оценивать свои и чужие поступки, стремиться к созидательной деятельности </a:t>
            </a:r>
          </a:p>
        </p:txBody>
      </p:sp>
      <p:sp>
        <p:nvSpPr>
          <p:cNvPr id="21" name="Text Box 17"/>
          <p:cNvSpPr txBox="1">
            <a:spLocks noChangeArrowheads="1"/>
          </p:cNvSpPr>
          <p:nvPr/>
        </p:nvSpPr>
        <p:spPr bwMode="auto">
          <a:xfrm>
            <a:off x="3962400" y="446088"/>
            <a:ext cx="20574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 b="1">
                <a:solidFill>
                  <a:srgbClr val="0000FF"/>
                </a:solidFill>
              </a:rPr>
              <a:t>Добывать, преобразовывать и представлять информацию</a:t>
            </a:r>
            <a:r>
              <a:rPr lang="ru-RU" altLang="ru-RU" sz="1600" b="1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2" name="Text Box 18"/>
          <p:cNvSpPr txBox="1">
            <a:spLocks noChangeArrowheads="1"/>
          </p:cNvSpPr>
          <p:nvPr/>
        </p:nvSpPr>
        <p:spPr bwMode="auto">
          <a:xfrm>
            <a:off x="5943600" y="446088"/>
            <a:ext cx="28194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 b="1">
                <a:solidFill>
                  <a:srgbClr val="009900"/>
                </a:solidFill>
              </a:rPr>
              <a:t>Доносить свою позицию, понимать других, договариваться,  делать что-то сообща</a:t>
            </a:r>
            <a:endParaRPr lang="ru-RU" altLang="ru-RU" sz="1600" b="1">
              <a:solidFill>
                <a:srgbClr val="FF0000"/>
              </a:solidFill>
            </a:endParaRPr>
          </a:p>
        </p:txBody>
      </p:sp>
      <p:sp>
        <p:nvSpPr>
          <p:cNvPr id="23" name="Text Box 19"/>
          <p:cNvSpPr txBox="1">
            <a:spLocks noChangeArrowheads="1"/>
          </p:cNvSpPr>
          <p:nvPr/>
        </p:nvSpPr>
        <p:spPr bwMode="auto">
          <a:xfrm>
            <a:off x="1447801" y="381001"/>
            <a:ext cx="24288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 b="1">
                <a:solidFill>
                  <a:srgbClr val="FF9900"/>
                </a:solidFill>
              </a:rPr>
              <a:t>Организовывать свои дела: ставить цель, планировать, получать и оценивать результат 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676400" y="573088"/>
            <a:ext cx="1905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1752600" y="762000"/>
            <a:ext cx="1905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1752600" y="1066800"/>
            <a:ext cx="1905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1600200" y="1524000"/>
            <a:ext cx="10287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>
            <a:off x="3962400" y="838200"/>
            <a:ext cx="1905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4422776" y="609600"/>
            <a:ext cx="113982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6096001" y="609600"/>
            <a:ext cx="229076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6400800" y="1143000"/>
            <a:ext cx="1905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6096000" y="1371600"/>
            <a:ext cx="23622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8686800" y="609600"/>
            <a:ext cx="1905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8763000" y="838200"/>
            <a:ext cx="1905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8839200" y="1066800"/>
            <a:ext cx="1905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89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6" grpId="0" animBg="1"/>
      <p:bldP spid="19" grpId="0" animBg="1"/>
      <p:bldP spid="20" grpId="0" animBg="1"/>
      <p:bldP spid="11" grpId="0" animBg="1"/>
      <p:bldP spid="18" grpId="0"/>
      <p:bldP spid="21" grpId="0"/>
      <p:bldP spid="22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83370" y="0"/>
            <a:ext cx="9785684" cy="446088"/>
          </a:xfrm>
        </p:spPr>
        <p:txBody>
          <a:bodyPr>
            <a:normAutofit fontScale="90000"/>
          </a:bodyPr>
          <a:lstStyle/>
          <a:p>
            <a:r>
              <a:rPr lang="ru-RU" altLang="ru-RU" sz="2800" b="1" dirty="0"/>
              <a:t>Урок по комплексу технологий </a:t>
            </a:r>
            <a:r>
              <a:rPr lang="ru-RU" altLang="ru-RU" sz="2800" b="1" dirty="0" err="1" smtClean="0"/>
              <a:t>деятельностного</a:t>
            </a:r>
            <a:r>
              <a:rPr lang="ru-RU" altLang="ru-RU" sz="2800" b="1" dirty="0" smtClean="0"/>
              <a:t> типа («Школа </a:t>
            </a:r>
            <a:r>
              <a:rPr lang="ru-RU" altLang="ru-RU" sz="2800" b="1" dirty="0"/>
              <a:t>2100</a:t>
            </a:r>
            <a:r>
              <a:rPr lang="ru-RU" altLang="ru-RU" sz="2800" b="1" dirty="0" smtClean="0"/>
              <a:t>»)</a:t>
            </a:r>
            <a:endParaRPr lang="ru-RU" altLang="ru-RU" sz="2800" dirty="0"/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1676400" y="1676400"/>
            <a:ext cx="8839200" cy="2586038"/>
          </a:xfrm>
          <a:prstGeom prst="rect">
            <a:avLst/>
          </a:prstGeom>
          <a:solidFill>
            <a:srgbClr val="FFCC99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технология ПРОБЛЕМНОГО ДИАЛОГА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828800" y="2114550"/>
            <a:ext cx="2286000" cy="20320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1.</a:t>
            </a:r>
            <a:r>
              <a:rPr lang="ru-RU" altLang="ru-RU" sz="1800" i="1"/>
              <a:t>Учитель</a:t>
            </a:r>
            <a:r>
              <a:rPr lang="ru-RU" altLang="ru-RU" sz="1800"/>
              <a:t> создает проблемную ситуацию, а </a:t>
            </a:r>
            <a:r>
              <a:rPr lang="ru-RU" altLang="ru-RU" sz="1800" i="1"/>
              <a:t>ученики </a:t>
            </a:r>
            <a:r>
              <a:rPr lang="ru-RU" altLang="ru-RU" sz="1800"/>
              <a:t>формулируют </a:t>
            </a:r>
            <a:r>
              <a:rPr lang="ru-RU" altLang="ru-RU" sz="1800" b="1"/>
              <a:t>проблему (цель) </a:t>
            </a:r>
            <a:r>
              <a:rPr lang="ru-RU" altLang="ru-RU" sz="1800"/>
              <a:t>урока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781800" y="2133600"/>
            <a:ext cx="2160588" cy="20320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3.</a:t>
            </a:r>
            <a:r>
              <a:rPr lang="ru-RU" altLang="ru-RU" sz="1800" i="1"/>
              <a:t>Учитель</a:t>
            </a:r>
            <a:r>
              <a:rPr lang="ru-RU" altLang="ru-RU" sz="1800"/>
              <a:t> предлагает ученикам диалог, задания. Ученики </a:t>
            </a:r>
            <a:r>
              <a:rPr lang="ru-RU" altLang="ru-RU" sz="1800" b="1"/>
              <a:t>открывают новые знания</a:t>
            </a:r>
            <a:r>
              <a:rPr lang="ru-RU" altLang="ru-RU" sz="1800"/>
              <a:t>, находят решение. 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9067800" y="2154238"/>
            <a:ext cx="1322388" cy="20320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4.</a:t>
            </a:r>
            <a:r>
              <a:rPr lang="ru-RU" altLang="ru-RU" sz="1800" i="1"/>
              <a:t>Ученики </a:t>
            </a:r>
            <a:r>
              <a:rPr lang="ru-RU" altLang="ru-RU" sz="1800"/>
              <a:t> </a:t>
            </a:r>
            <a:r>
              <a:rPr lang="ru-RU" altLang="ru-RU" sz="1800" b="1"/>
              <a:t>применя-ют</a:t>
            </a:r>
            <a:r>
              <a:rPr lang="ru-RU" altLang="ru-RU" sz="1800"/>
              <a:t> новые знания в задачах примене-ния</a:t>
            </a:r>
          </a:p>
        </p:txBody>
      </p:sp>
      <p:sp>
        <p:nvSpPr>
          <p:cNvPr id="9223" name="TextBox 16"/>
          <p:cNvSpPr txBox="1">
            <a:spLocks noChangeArrowheads="1"/>
          </p:cNvSpPr>
          <p:nvPr/>
        </p:nvSpPr>
        <p:spPr bwMode="auto">
          <a:xfrm>
            <a:off x="1676400" y="4419601"/>
            <a:ext cx="4267200" cy="2308225"/>
          </a:xfrm>
          <a:prstGeom prst="rect">
            <a:avLst/>
          </a:prstGeom>
          <a:solidFill>
            <a:srgbClr val="FFCC99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технолог. ОЦЕНИВАНИЯ УСПЕХОВ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24" name="TextBox 17"/>
          <p:cNvSpPr txBox="1">
            <a:spLocks noChangeArrowheads="1"/>
          </p:cNvSpPr>
          <p:nvPr/>
        </p:nvSpPr>
        <p:spPr bwMode="auto">
          <a:xfrm>
            <a:off x="6096001" y="4425951"/>
            <a:ext cx="4398963" cy="2308225"/>
          </a:xfrm>
          <a:prstGeom prst="rect">
            <a:avLst/>
          </a:prstGeom>
          <a:solidFill>
            <a:srgbClr val="FFCC99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технолог. ПРОДУКТИВНОГО ЧТЕНИЯ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942388" y="3890964"/>
            <a:ext cx="127000" cy="371475"/>
          </a:xfrm>
          <a:prstGeom prst="straightConnector1">
            <a:avLst/>
          </a:prstGeom>
          <a:ln w="571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6705600" y="3752850"/>
            <a:ext cx="228600" cy="825500"/>
          </a:xfrm>
          <a:prstGeom prst="straightConnector1">
            <a:avLst/>
          </a:prstGeom>
          <a:ln w="571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V="1">
            <a:off x="5486400" y="4262438"/>
            <a:ext cx="3519488" cy="188912"/>
          </a:xfrm>
          <a:prstGeom prst="straightConnector1">
            <a:avLst/>
          </a:prstGeom>
          <a:ln w="57150">
            <a:solidFill>
              <a:srgbClr val="0000FF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9639" y="4800600"/>
            <a:ext cx="1063625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5601" y="4799014"/>
            <a:ext cx="2454275" cy="183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774825" y="4724400"/>
            <a:ext cx="4114800" cy="2032000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000FF"/>
                </a:solidFill>
                <a:cs typeface="Arial" pitchFamily="34" charset="0"/>
              </a:rPr>
              <a:t>1. </a:t>
            </a:r>
            <a:r>
              <a:rPr lang="ru-RU" dirty="0">
                <a:cs typeface="Arial" pitchFamily="34" charset="0"/>
              </a:rPr>
              <a:t>Оцениваем </a:t>
            </a:r>
            <a:r>
              <a:rPr lang="ru-RU" b="1" dirty="0">
                <a:cs typeface="Arial" pitchFamily="34" charset="0"/>
              </a:rPr>
              <a:t>решение конкретных задач </a:t>
            </a:r>
            <a:r>
              <a:rPr lang="ru-RU" dirty="0">
                <a:cs typeface="Arial" pitchFamily="34" charset="0"/>
              </a:rPr>
              <a:t>(заданий)</a:t>
            </a:r>
          </a:p>
          <a:p>
            <a:pPr>
              <a:defRPr/>
            </a:pPr>
            <a:r>
              <a:rPr lang="ru-RU" b="1" dirty="0">
                <a:solidFill>
                  <a:srgbClr val="0000FF"/>
                </a:solidFill>
                <a:cs typeface="Arial" pitchFamily="34" charset="0"/>
              </a:rPr>
              <a:t>2.</a:t>
            </a:r>
            <a:r>
              <a:rPr lang="ru-RU" dirty="0">
                <a:cs typeface="Arial" pitchFamily="34" charset="0"/>
              </a:rPr>
              <a:t> </a:t>
            </a:r>
            <a:r>
              <a:rPr lang="ru-RU" b="1" dirty="0">
                <a:cs typeface="Arial" pitchFamily="34" charset="0"/>
              </a:rPr>
              <a:t>Ученик сам</a:t>
            </a:r>
            <a:r>
              <a:rPr lang="ru-RU" dirty="0">
                <a:cs typeface="Arial" pitchFamily="34" charset="0"/>
              </a:rPr>
              <a:t> </a:t>
            </a:r>
            <a:r>
              <a:rPr lang="ru-RU" b="1" dirty="0">
                <a:cs typeface="Arial" pitchFamily="34" charset="0"/>
              </a:rPr>
              <a:t>оценивает</a:t>
            </a:r>
            <a:r>
              <a:rPr lang="ru-RU" dirty="0">
                <a:cs typeface="Arial" pitchFamily="34" charset="0"/>
              </a:rPr>
              <a:t> себя: </a:t>
            </a:r>
          </a:p>
          <a:p>
            <a:pPr marL="285750" indent="-285750">
              <a:buFontTx/>
              <a:buChar char="-"/>
              <a:defRPr/>
            </a:pPr>
            <a:r>
              <a:rPr lang="ru-RU" dirty="0">
                <a:cs typeface="Arial" pitchFamily="34" charset="0"/>
              </a:rPr>
              <a:t>Какая была цель? Справился? Правильно? Сам?  Отметка? </a:t>
            </a:r>
          </a:p>
          <a:p>
            <a:pPr>
              <a:defRPr/>
            </a:pPr>
            <a:r>
              <a:rPr lang="ru-RU" b="1" dirty="0">
                <a:solidFill>
                  <a:srgbClr val="0000FF"/>
                </a:solidFill>
                <a:cs typeface="Arial" pitchFamily="34" charset="0"/>
              </a:rPr>
              <a:t>3-7.</a:t>
            </a:r>
            <a:r>
              <a:rPr lang="ru-RU" dirty="0">
                <a:cs typeface="Arial" pitchFamily="34" charset="0"/>
              </a:rPr>
              <a:t> Каждое задание по таблицам </a:t>
            </a:r>
            <a:r>
              <a:rPr lang="ru-RU" b="1" dirty="0">
                <a:cs typeface="Arial" pitchFamily="34" charset="0"/>
              </a:rPr>
              <a:t>умений</a:t>
            </a:r>
            <a:r>
              <a:rPr lang="ru-RU" dirty="0">
                <a:cs typeface="Arial" pitchFamily="34" charset="0"/>
              </a:rPr>
              <a:t>, </a:t>
            </a:r>
            <a:r>
              <a:rPr lang="ru-RU" b="1" dirty="0">
                <a:cs typeface="Arial" pitchFamily="34" charset="0"/>
              </a:rPr>
              <a:t>уровням</a:t>
            </a:r>
            <a:r>
              <a:rPr lang="ru-RU" dirty="0">
                <a:cs typeface="Arial" pitchFamily="34" charset="0"/>
              </a:rPr>
              <a:t> успешности и пр.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172200" y="4799014"/>
            <a:ext cx="4217988" cy="1754187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1. </a:t>
            </a:r>
            <a:r>
              <a:rPr lang="ru-RU" altLang="ru-RU" sz="1800" i="1"/>
              <a:t>До чтения </a:t>
            </a:r>
            <a:r>
              <a:rPr lang="ru-RU" altLang="ru-RU" sz="1800" b="1">
                <a:solidFill>
                  <a:srgbClr val="0000FF"/>
                </a:solidFill>
              </a:rPr>
              <a:t>– </a:t>
            </a:r>
            <a:r>
              <a:rPr lang="ru-RU" altLang="ru-RU" sz="1800"/>
              <a:t>предполагаем о чем?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2.</a:t>
            </a:r>
            <a:r>
              <a:rPr lang="ru-RU" altLang="ru-RU" sz="1800"/>
              <a:t> </a:t>
            </a:r>
            <a:r>
              <a:rPr lang="ru-RU" altLang="ru-RU" sz="1800" i="1"/>
              <a:t>Во время чтения </a:t>
            </a:r>
            <a:r>
              <a:rPr lang="ru-RU" altLang="ru-RU" sz="1800"/>
              <a:t>– </a:t>
            </a:r>
            <a:r>
              <a:rPr lang="ru-RU" altLang="ru-RU" sz="1800" b="1"/>
              <a:t>задаем вопросы</a:t>
            </a:r>
            <a:r>
              <a:rPr lang="ru-RU" altLang="ru-RU" sz="1800"/>
              <a:t> к тексту, </a:t>
            </a:r>
            <a:r>
              <a:rPr lang="ru-RU" altLang="ru-RU" sz="1800" b="1"/>
              <a:t>ищем</a:t>
            </a:r>
            <a:r>
              <a:rPr lang="ru-RU" altLang="ru-RU" sz="1800"/>
              <a:t> </a:t>
            </a:r>
            <a:r>
              <a:rPr lang="ru-RU" altLang="ru-RU" sz="1800" b="1"/>
              <a:t>ответы</a:t>
            </a:r>
            <a:r>
              <a:rPr lang="ru-RU" altLang="ru-RU" sz="1800"/>
              <a:t> в нем, проникаем в смысл, подтексты.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3. </a:t>
            </a:r>
            <a:r>
              <a:rPr lang="ru-RU" altLang="ru-RU" sz="1800" i="1"/>
              <a:t>После чтения</a:t>
            </a:r>
            <a:r>
              <a:rPr lang="ru-RU" altLang="ru-RU" sz="1800"/>
              <a:t> – преобразуем информацию в </a:t>
            </a:r>
            <a:r>
              <a:rPr lang="ru-RU" altLang="ru-RU" sz="1800" b="1"/>
              <a:t>свое понимание </a:t>
            </a:r>
          </a:p>
        </p:txBody>
      </p:sp>
      <p:sp>
        <p:nvSpPr>
          <p:cNvPr id="9232" name="Picture 4"/>
          <p:cNvSpPr>
            <a:spLocks noChangeAspect="1" noChangeArrowheads="1"/>
          </p:cNvSpPr>
          <p:nvPr/>
        </p:nvSpPr>
        <p:spPr bwMode="auto">
          <a:xfrm>
            <a:off x="4341814" y="2057400"/>
            <a:ext cx="2363787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267200" y="2114550"/>
            <a:ext cx="2438400" cy="2032000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FF"/>
                </a:solidFill>
              </a:rPr>
              <a:t>2.</a:t>
            </a:r>
            <a:r>
              <a:rPr lang="ru-RU" altLang="ru-RU" sz="1800" i="1"/>
              <a:t>Учитель</a:t>
            </a:r>
            <a:r>
              <a:rPr lang="ru-RU" altLang="ru-RU" sz="1800"/>
              <a:t> и </a:t>
            </a:r>
            <a:r>
              <a:rPr lang="ru-RU" altLang="ru-RU" sz="1800" i="1"/>
              <a:t>ученики </a:t>
            </a:r>
            <a:r>
              <a:rPr lang="ru-RU" altLang="ru-RU" sz="1800" b="1"/>
              <a:t>вспоминают</a:t>
            </a:r>
            <a:r>
              <a:rPr lang="ru-RU" altLang="ru-RU" sz="1800"/>
              <a:t> то, что уже известно по проблеме и </a:t>
            </a:r>
            <a:r>
              <a:rPr lang="ru-RU" altLang="ru-RU" sz="1800" b="1"/>
              <a:t>определяют пути </a:t>
            </a:r>
            <a:r>
              <a:rPr lang="ru-RU" altLang="ru-RU" sz="1800"/>
              <a:t>решения, поиска нового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3581400" y="2968626"/>
            <a:ext cx="762000" cy="1457325"/>
          </a:xfrm>
          <a:prstGeom prst="straightConnector1">
            <a:avLst/>
          </a:prstGeom>
          <a:ln w="571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4648200" y="3354388"/>
            <a:ext cx="2286000" cy="1071562"/>
          </a:xfrm>
          <a:prstGeom prst="straightConnector1">
            <a:avLst/>
          </a:prstGeom>
          <a:ln w="5715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8382000" y="390525"/>
            <a:ext cx="2590800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 b="1">
                <a:solidFill>
                  <a:srgbClr val="FF0000"/>
                </a:solidFill>
              </a:rPr>
              <a:t>Оценивать свои и чужие поступки, стремиться к созидательной деятельности </a:t>
            </a: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3962400" y="446088"/>
            <a:ext cx="20574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 b="1">
                <a:solidFill>
                  <a:srgbClr val="0000FF"/>
                </a:solidFill>
              </a:rPr>
              <a:t>Добывать, преобразовывать и представлять информацию</a:t>
            </a:r>
            <a:r>
              <a:rPr lang="ru-RU" altLang="ru-RU" sz="1600" b="1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5943600" y="446089"/>
            <a:ext cx="26670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 b="1">
                <a:solidFill>
                  <a:srgbClr val="009900"/>
                </a:solidFill>
              </a:rPr>
              <a:t>Доносить свою позицию, понимать других, договариваться,  делать что-то сообща</a:t>
            </a:r>
            <a:endParaRPr lang="ru-RU" altLang="ru-RU" sz="1600" b="1">
              <a:solidFill>
                <a:srgbClr val="FF0000"/>
              </a:solidFill>
            </a:endParaRPr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1447801" y="381001"/>
            <a:ext cx="242887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sz="1600" b="1">
                <a:solidFill>
                  <a:srgbClr val="FF9900"/>
                </a:solidFill>
              </a:rPr>
              <a:t>Организовывать свои дела: ставить цель, планировать, получать и оценивать результат </a:t>
            </a:r>
          </a:p>
        </p:txBody>
      </p:sp>
      <p:sp>
        <p:nvSpPr>
          <p:cNvPr id="34" name="Овал 33"/>
          <p:cNvSpPr/>
          <p:nvPr/>
        </p:nvSpPr>
        <p:spPr>
          <a:xfrm>
            <a:off x="1774826" y="3213100"/>
            <a:ext cx="2206625" cy="647700"/>
          </a:xfrm>
          <a:prstGeom prst="ellipse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4249739" y="3213100"/>
            <a:ext cx="2206625" cy="647700"/>
          </a:xfrm>
          <a:prstGeom prst="ellipse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1927225" y="4800600"/>
            <a:ext cx="2414588" cy="1436688"/>
          </a:xfrm>
          <a:prstGeom prst="ellipse">
            <a:avLst/>
          </a:prstGeom>
          <a:noFill/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6735764" y="2990851"/>
            <a:ext cx="2206625" cy="900113"/>
          </a:xfrm>
          <a:prstGeom prst="ellipse">
            <a:avLst/>
          </a:prstGeom>
          <a:noFill/>
          <a:ln w="57150">
            <a:solidFill>
              <a:srgbClr val="2B03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672263" y="5645150"/>
            <a:ext cx="3327400" cy="376238"/>
          </a:xfrm>
          <a:prstGeom prst="ellipse">
            <a:avLst/>
          </a:prstGeom>
          <a:noFill/>
          <a:ln w="57150">
            <a:solidFill>
              <a:srgbClr val="2B03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8382001" y="5927725"/>
            <a:ext cx="1617663" cy="647700"/>
          </a:xfrm>
          <a:prstGeom prst="ellipse">
            <a:avLst/>
          </a:prstGeom>
          <a:noFill/>
          <a:ln w="57150">
            <a:solidFill>
              <a:srgbClr val="2B03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6819900" y="2573338"/>
            <a:ext cx="2057400" cy="417512"/>
          </a:xfrm>
          <a:prstGeom prst="ellipse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6172201" y="5172075"/>
            <a:ext cx="3998913" cy="541338"/>
          </a:xfrm>
          <a:prstGeom prst="ellipse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9069389" y="2420938"/>
            <a:ext cx="1328737" cy="1276350"/>
          </a:xfrm>
          <a:prstGeom prst="ellipse">
            <a:avLst/>
          </a:prstGeom>
          <a:noFill/>
          <a:ln w="57150">
            <a:solidFill>
              <a:srgbClr val="2B03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7680326" y="6135688"/>
            <a:ext cx="930275" cy="41751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2662238" y="5300663"/>
            <a:ext cx="2690812" cy="92551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6891338" y="3752851"/>
            <a:ext cx="1941512" cy="417513"/>
          </a:xfrm>
          <a:prstGeom prst="ellipse">
            <a:avLst/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4249739" y="2349500"/>
            <a:ext cx="2352675" cy="641350"/>
          </a:xfrm>
          <a:prstGeom prst="ellipse">
            <a:avLst/>
          </a:prstGeom>
          <a:noFill/>
          <a:ln w="57150">
            <a:solidFill>
              <a:srgbClr val="2B03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2060576" y="5573714"/>
            <a:ext cx="3425825" cy="663575"/>
          </a:xfrm>
          <a:prstGeom prst="ellipse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1183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6" grpId="0" animBg="1"/>
      <p:bldP spid="19" grpId="0" animBg="1"/>
      <p:bldP spid="20" grpId="0" animBg="1"/>
      <p:bldP spid="11" grpId="0" animBg="1"/>
      <p:bldP spid="21" grpId="0"/>
      <p:bldP spid="22" grpId="0"/>
      <p:bldP spid="24" grpId="0"/>
      <p:bldP spid="25" grpId="0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8589" y="1235241"/>
            <a:ext cx="92402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Пример урока по комплексу технологий</a:t>
            </a:r>
          </a:p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Окружающий мир. </a:t>
            </a:r>
            <a:endParaRPr lang="ru-RU" sz="5400" b="1" dirty="0">
              <a:solidFill>
                <a:srgbClr val="0000FF"/>
              </a:solidFill>
            </a:endParaRPr>
          </a:p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Выталкивающая сила. </a:t>
            </a:r>
            <a:endParaRPr lang="ru-RU" sz="5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7365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803C4FD-E781-4EC9-AA28-2A12348DA7E1}" type="slidenum">
              <a:rPr lang="ru-RU" smtClean="0"/>
              <a:pPr eaLnBrk="1" hangingPunct="1">
                <a:defRPr/>
              </a:pPr>
              <a:t>25</a:t>
            </a:fld>
            <a:endParaRPr lang="ru-RU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title"/>
          </p:nvPr>
        </p:nvSpPr>
        <p:spPr>
          <a:xfrm>
            <a:off x="64169" y="1"/>
            <a:ext cx="12079704" cy="45251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>
                <a:solidFill>
                  <a:srgbClr val="0000FF"/>
                </a:solidFill>
              </a:rPr>
              <a:t>Пример </a:t>
            </a:r>
            <a:r>
              <a:rPr lang="ru-RU" sz="3200" b="1" dirty="0" smtClean="0">
                <a:solidFill>
                  <a:srgbClr val="0000FF"/>
                </a:solidFill>
              </a:rPr>
              <a:t>КОМПЛЕКСА ТЕХНОЛОГИЙ. Поиск </a:t>
            </a:r>
            <a:r>
              <a:rPr lang="ru-RU" sz="3200" b="1" dirty="0">
                <a:solidFill>
                  <a:srgbClr val="0000FF"/>
                </a:solidFill>
              </a:rPr>
              <a:t>решения </a:t>
            </a:r>
            <a:r>
              <a:rPr lang="ru-RU" sz="3200" b="1" dirty="0" smtClean="0">
                <a:solidFill>
                  <a:srgbClr val="0000FF"/>
                </a:solidFill>
              </a:rPr>
              <a:t>продуктивного задания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470022" name="Text Box 6"/>
          <p:cNvSpPr txBox="1">
            <a:spLocks noChangeArrowheads="1"/>
          </p:cNvSpPr>
          <p:nvPr/>
        </p:nvSpPr>
        <p:spPr bwMode="auto">
          <a:xfrm>
            <a:off x="6210945" y="550655"/>
            <a:ext cx="3003450" cy="769441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200" dirty="0"/>
              <a:t>Корабли, сделанные из железа, не тонут!</a:t>
            </a:r>
          </a:p>
        </p:txBody>
      </p:sp>
      <p:sp>
        <p:nvSpPr>
          <p:cNvPr id="470023" name="Text Box 7"/>
          <p:cNvSpPr txBox="1">
            <a:spLocks noChangeArrowheads="1"/>
          </p:cNvSpPr>
          <p:nvPr/>
        </p:nvSpPr>
        <p:spPr bwMode="auto">
          <a:xfrm>
            <a:off x="2999656" y="539542"/>
            <a:ext cx="2887564" cy="76944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200" dirty="0"/>
              <a:t>Железо, брошенное в воду, тонет. </a:t>
            </a:r>
          </a:p>
        </p:txBody>
      </p:sp>
      <p:grpSp>
        <p:nvGrpSpPr>
          <p:cNvPr id="22537" name="Группа 1"/>
          <p:cNvGrpSpPr>
            <a:grpSpLocks/>
          </p:cNvGrpSpPr>
          <p:nvPr/>
        </p:nvGrpSpPr>
        <p:grpSpPr bwMode="auto">
          <a:xfrm>
            <a:off x="5822008" y="550655"/>
            <a:ext cx="504825" cy="579437"/>
            <a:chOff x="3581400" y="1096963"/>
            <a:chExt cx="504825" cy="579437"/>
          </a:xfrm>
        </p:grpSpPr>
        <p:sp>
          <p:nvSpPr>
            <p:cNvPr id="22539" name="Text Box 8"/>
            <p:cNvSpPr txBox="1">
              <a:spLocks noChangeArrowheads="1"/>
            </p:cNvSpPr>
            <p:nvPr/>
          </p:nvSpPr>
          <p:spPr bwMode="auto">
            <a:xfrm>
              <a:off x="3581400" y="1096963"/>
              <a:ext cx="504825" cy="579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ru-RU" sz="3200" b="1"/>
                <a:t>=</a:t>
              </a:r>
            </a:p>
          </p:txBody>
        </p:sp>
        <p:sp>
          <p:nvSpPr>
            <p:cNvPr id="22540" name="Line 9"/>
            <p:cNvSpPr>
              <a:spLocks noChangeShapeType="1"/>
            </p:cNvSpPr>
            <p:nvPr/>
          </p:nvSpPr>
          <p:spPr bwMode="auto">
            <a:xfrm flipH="1">
              <a:off x="3725863" y="1168400"/>
              <a:ext cx="142875" cy="431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ctr"/>
              <a:endParaRPr lang="ru-RU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2876849" y="1412776"/>
            <a:ext cx="64770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Почему корабли, сделанные из железа, не тонут?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28" t="53106" r="8856" b="304"/>
          <a:stretch/>
        </p:blipFill>
        <p:spPr>
          <a:xfrm>
            <a:off x="1602360" y="423396"/>
            <a:ext cx="1274489" cy="14160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193" b="10967"/>
          <a:stretch/>
        </p:blipFill>
        <p:spPr>
          <a:xfrm>
            <a:off x="9353922" y="476673"/>
            <a:ext cx="1140678" cy="138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1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803C4FD-E781-4EC9-AA28-2A12348DA7E1}" type="slidenum">
              <a:rPr lang="ru-RU" smtClean="0"/>
              <a:pPr eaLnBrk="1" hangingPunct="1">
                <a:defRPr/>
              </a:pPr>
              <a:t>26</a:t>
            </a:fld>
            <a:endParaRPr lang="ru-RU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1"/>
            <a:ext cx="9144000" cy="45251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>
                <a:solidFill>
                  <a:srgbClr val="0000FF"/>
                </a:solidFill>
              </a:rPr>
              <a:t>Пример </a:t>
            </a:r>
            <a:r>
              <a:rPr lang="ru-RU" sz="3200" b="1" dirty="0" smtClean="0">
                <a:solidFill>
                  <a:srgbClr val="0000FF"/>
                </a:solidFill>
              </a:rPr>
              <a:t>поиска </a:t>
            </a:r>
            <a:r>
              <a:rPr lang="ru-RU" sz="3200" b="1" dirty="0">
                <a:solidFill>
                  <a:srgbClr val="0000FF"/>
                </a:solidFill>
              </a:rPr>
              <a:t>решения </a:t>
            </a:r>
            <a:r>
              <a:rPr lang="ru-RU" sz="3200" b="1" dirty="0" smtClean="0">
                <a:solidFill>
                  <a:srgbClr val="0000FF"/>
                </a:solidFill>
              </a:rPr>
              <a:t>продуктивного задания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47002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323834" y="2558234"/>
            <a:ext cx="9219400" cy="4279601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/>
              <a:t>Поиск причин событий и явлений в тексте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1. </a:t>
            </a:r>
            <a:r>
              <a:rPr lang="ru-RU" sz="2400" b="1" dirty="0">
                <a:solidFill>
                  <a:srgbClr val="FFC000"/>
                </a:solidFill>
              </a:rPr>
              <a:t>Цель.</a:t>
            </a:r>
            <a:r>
              <a:rPr lang="ru-RU" sz="2400" dirty="0"/>
              <a:t> Для какого события-следствия надо найти причины - события, явления, вызвавшие его?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2.</a:t>
            </a:r>
            <a:r>
              <a:rPr lang="ru-RU" sz="2400" dirty="0"/>
              <a:t> </a:t>
            </a:r>
            <a:r>
              <a:rPr lang="ru-RU" sz="2400" b="1" dirty="0">
                <a:solidFill>
                  <a:srgbClr val="0000FF"/>
                </a:solidFill>
              </a:rPr>
              <a:t>Информация.</a:t>
            </a:r>
            <a:r>
              <a:rPr lang="ru-RU" sz="2400" dirty="0"/>
              <a:t> Где описано то, что предшествовало событию-следствию?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3. </a:t>
            </a:r>
            <a:r>
              <a:rPr lang="ru-RU" sz="2400" b="1" dirty="0">
                <a:solidFill>
                  <a:srgbClr val="0000FF"/>
                </a:solidFill>
              </a:rPr>
              <a:t>Преобразование.</a:t>
            </a:r>
            <a:r>
              <a:rPr lang="ru-RU" sz="2400" dirty="0"/>
              <a:t> Какие предшествующие события или явления вызвали событие-следствие? Отметь их связь (она может быть указана прямо, а может – намеком).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/>
              <a:t>4. </a:t>
            </a:r>
            <a:r>
              <a:rPr lang="ru-RU" sz="2400" b="1" dirty="0">
                <a:solidFill>
                  <a:srgbClr val="009900"/>
                </a:solidFill>
              </a:rPr>
              <a:t>Ответ.</a:t>
            </a:r>
            <a:r>
              <a:rPr lang="ru-RU" sz="2400" dirty="0"/>
              <a:t> Опиши (или изобрази) связь событий-причин с событием-следствием. Используй, например, такие слова: «</a:t>
            </a:r>
            <a:r>
              <a:rPr lang="ru-RU" sz="2400" i="1" dirty="0"/>
              <a:t>Я считаю, что произошло (то-то и то-то), потому что (вот это) вызвало (то-то) и привело к (тому-то)</a:t>
            </a:r>
            <a:r>
              <a:rPr lang="ru-RU" sz="2400" dirty="0"/>
              <a:t>».</a:t>
            </a:r>
          </a:p>
        </p:txBody>
      </p:sp>
      <p:sp>
        <p:nvSpPr>
          <p:cNvPr id="470022" name="Text Box 6"/>
          <p:cNvSpPr txBox="1">
            <a:spLocks noChangeArrowheads="1"/>
          </p:cNvSpPr>
          <p:nvPr/>
        </p:nvSpPr>
        <p:spPr bwMode="auto">
          <a:xfrm>
            <a:off x="6210945" y="550655"/>
            <a:ext cx="3003450" cy="769441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200" dirty="0"/>
              <a:t>Корабли, сделанные из железа, не тонут!</a:t>
            </a:r>
          </a:p>
        </p:txBody>
      </p:sp>
      <p:sp>
        <p:nvSpPr>
          <p:cNvPr id="470023" name="Text Box 7"/>
          <p:cNvSpPr txBox="1">
            <a:spLocks noChangeArrowheads="1"/>
          </p:cNvSpPr>
          <p:nvPr/>
        </p:nvSpPr>
        <p:spPr bwMode="auto">
          <a:xfrm>
            <a:off x="2999656" y="539542"/>
            <a:ext cx="2887564" cy="76944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2200" dirty="0"/>
              <a:t>Железо, брошенное в воду, тонет. </a:t>
            </a:r>
          </a:p>
        </p:txBody>
      </p:sp>
      <p:grpSp>
        <p:nvGrpSpPr>
          <p:cNvPr id="22537" name="Группа 1"/>
          <p:cNvGrpSpPr>
            <a:grpSpLocks/>
          </p:cNvGrpSpPr>
          <p:nvPr/>
        </p:nvGrpSpPr>
        <p:grpSpPr bwMode="auto">
          <a:xfrm>
            <a:off x="5822008" y="550655"/>
            <a:ext cx="504825" cy="579437"/>
            <a:chOff x="3581400" y="1096963"/>
            <a:chExt cx="504825" cy="579437"/>
          </a:xfrm>
        </p:grpSpPr>
        <p:sp>
          <p:nvSpPr>
            <p:cNvPr id="22539" name="Text Box 8"/>
            <p:cNvSpPr txBox="1">
              <a:spLocks noChangeArrowheads="1"/>
            </p:cNvSpPr>
            <p:nvPr/>
          </p:nvSpPr>
          <p:spPr bwMode="auto">
            <a:xfrm>
              <a:off x="3581400" y="1096963"/>
              <a:ext cx="504825" cy="579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ru-RU" sz="3200" b="1"/>
                <a:t>=</a:t>
              </a:r>
            </a:p>
          </p:txBody>
        </p:sp>
        <p:sp>
          <p:nvSpPr>
            <p:cNvPr id="22540" name="Line 9"/>
            <p:cNvSpPr>
              <a:spLocks noChangeShapeType="1"/>
            </p:cNvSpPr>
            <p:nvPr/>
          </p:nvSpPr>
          <p:spPr bwMode="auto">
            <a:xfrm flipH="1">
              <a:off x="3725863" y="1168400"/>
              <a:ext cx="142875" cy="431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algn="ctr"/>
              <a:endParaRPr lang="ru-RU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2876849" y="1412776"/>
            <a:ext cx="64770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Почему корабли, сделанные из железа, не тонут?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28" t="53106" r="8856" b="304"/>
          <a:stretch/>
        </p:blipFill>
        <p:spPr>
          <a:xfrm>
            <a:off x="1602360" y="423396"/>
            <a:ext cx="1274489" cy="14160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193" b="10967"/>
          <a:stretch/>
        </p:blipFill>
        <p:spPr>
          <a:xfrm>
            <a:off x="9353922" y="476673"/>
            <a:ext cx="1140678" cy="138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12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1"/>
            <a:ext cx="9144000" cy="45251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>
                <a:solidFill>
                  <a:srgbClr val="0000FF"/>
                </a:solidFill>
              </a:rPr>
              <a:t>Пример поиска решения </a:t>
            </a:r>
            <a:r>
              <a:rPr lang="ru-RU" sz="3200" b="1" dirty="0" smtClean="0">
                <a:solidFill>
                  <a:srgbClr val="0000FF"/>
                </a:solidFill>
              </a:rPr>
              <a:t>продуктивного задания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35560" y="1372706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Почему корабли, сделанные из железа, не тонут?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28" t="53106" r="8856" b="304"/>
          <a:stretch/>
        </p:blipFill>
        <p:spPr>
          <a:xfrm>
            <a:off x="1602360" y="423396"/>
            <a:ext cx="1274489" cy="14160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193" b="10967"/>
          <a:stretch/>
        </p:blipFill>
        <p:spPr>
          <a:xfrm>
            <a:off x="9203794" y="476673"/>
            <a:ext cx="1140678" cy="1386481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927648" y="476672"/>
            <a:ext cx="6276146" cy="896034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2.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rgbClr val="0000FF"/>
                </a:solidFill>
              </a:rPr>
              <a:t>Информация.</a:t>
            </a:r>
            <a:r>
              <a:rPr lang="ru-RU" dirty="0"/>
              <a:t> </a:t>
            </a:r>
            <a:r>
              <a:rPr lang="ru-RU" dirty="0">
                <a:solidFill>
                  <a:schemeClr val="tx1"/>
                </a:solidFill>
              </a:rPr>
              <a:t>Подойдет этот текст? </a:t>
            </a:r>
          </a:p>
          <a:p>
            <a:r>
              <a:rPr lang="ru-RU" dirty="0">
                <a:solidFill>
                  <a:schemeClr val="tx1"/>
                </a:solidFill>
              </a:rPr>
              <a:t>ДО ЧТЕНИЯ: Название? Иллюстрации? Ключевые слова?</a:t>
            </a:r>
          </a:p>
          <a:p>
            <a:r>
              <a:rPr lang="ru-RU" dirty="0">
                <a:solidFill>
                  <a:schemeClr val="tx1"/>
                </a:solidFill>
              </a:rPr>
              <a:t>Какая часть нам нужна?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127448" y="1787254"/>
            <a:ext cx="62646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200" b="1" dirty="0">
                <a:solidFill>
                  <a:srgbClr val="FF0000"/>
                </a:solidFill>
              </a:rPr>
              <a:t>Как человек использует свойства воды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547"/>
          <a:stretch/>
        </p:blipFill>
        <p:spPr>
          <a:xfrm>
            <a:off x="1769943" y="4533677"/>
            <a:ext cx="3057757" cy="17099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359" y="2228260"/>
            <a:ext cx="3392924" cy="228086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23992" y="2228260"/>
            <a:ext cx="3028734" cy="266979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390" b="29355"/>
          <a:stretch/>
        </p:blipFill>
        <p:spPr>
          <a:xfrm>
            <a:off x="4873686" y="5417220"/>
            <a:ext cx="5764952" cy="1283298"/>
          </a:xfrm>
          <a:prstGeom prst="rect">
            <a:avLst/>
          </a:prstGeom>
        </p:spPr>
      </p:pic>
      <p:sp>
        <p:nvSpPr>
          <p:cNvPr id="13" name="Скругленная прямоугольная выноска 12"/>
          <p:cNvSpPr/>
          <p:nvPr/>
        </p:nvSpPr>
        <p:spPr>
          <a:xfrm>
            <a:off x="3863752" y="2156252"/>
            <a:ext cx="2016224" cy="624677"/>
          </a:xfrm>
          <a:prstGeom prst="wedgeRoundRectCallout">
            <a:avLst>
              <a:gd name="adj1" fmla="val -88968"/>
              <a:gd name="adj2" fmla="val -19838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ysClr val="windowText" lastClr="000000"/>
                </a:solidFill>
              </a:rPr>
              <a:t>Без вкуса, цвета, запаха</a:t>
            </a:r>
          </a:p>
        </p:txBody>
      </p:sp>
      <p:sp>
        <p:nvSpPr>
          <p:cNvPr id="28" name="Скругленная прямоугольная выноска 27"/>
          <p:cNvSpPr/>
          <p:nvPr/>
        </p:nvSpPr>
        <p:spPr>
          <a:xfrm>
            <a:off x="3863752" y="2877493"/>
            <a:ext cx="2016224" cy="1219429"/>
          </a:xfrm>
          <a:prstGeom prst="wedgeRoundRectCallout">
            <a:avLst>
              <a:gd name="adj1" fmla="val -70874"/>
              <a:gd name="adj2" fmla="val -30624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ysClr val="windowText" lastClr="000000"/>
                </a:solidFill>
              </a:rPr>
              <a:t>Все жидкости текут и принимают форму сосуда</a:t>
            </a:r>
          </a:p>
        </p:txBody>
      </p:sp>
      <p:sp>
        <p:nvSpPr>
          <p:cNvPr id="29" name="Скругленная прямоугольная выноска 28"/>
          <p:cNvSpPr/>
          <p:nvPr/>
        </p:nvSpPr>
        <p:spPr>
          <a:xfrm>
            <a:off x="3898323" y="4209060"/>
            <a:ext cx="1954198" cy="1208160"/>
          </a:xfrm>
          <a:prstGeom prst="wedgeRoundRectCallout">
            <a:avLst>
              <a:gd name="adj1" fmla="val -92712"/>
              <a:gd name="adj2" fmla="val -47284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ysClr val="windowText" lastClr="000000"/>
                </a:solidFill>
              </a:rPr>
              <a:t>Выталкиваю-</a:t>
            </a:r>
            <a:r>
              <a:rPr lang="ru-RU" sz="2000" b="1" dirty="0" err="1">
                <a:solidFill>
                  <a:sysClr val="windowText" lastClr="000000"/>
                </a:solidFill>
              </a:rPr>
              <a:t>щая</a:t>
            </a:r>
            <a:r>
              <a:rPr lang="ru-RU" sz="2000" b="1" dirty="0">
                <a:solidFill>
                  <a:sysClr val="windowText" lastClr="000000"/>
                </a:solidFill>
              </a:rPr>
              <a:t> сила. Она направлена вверх…</a:t>
            </a:r>
          </a:p>
        </p:txBody>
      </p:sp>
      <p:sp>
        <p:nvSpPr>
          <p:cNvPr id="30" name="Скругленная прямоугольная выноска 29"/>
          <p:cNvSpPr/>
          <p:nvPr/>
        </p:nvSpPr>
        <p:spPr>
          <a:xfrm>
            <a:off x="3898324" y="5717280"/>
            <a:ext cx="1908211" cy="908100"/>
          </a:xfrm>
          <a:prstGeom prst="wedgeRoundRectCallout">
            <a:avLst>
              <a:gd name="adj1" fmla="val -86722"/>
              <a:gd name="adj2" fmla="val -111092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ysClr val="windowText" lastClr="000000"/>
                </a:solidFill>
              </a:rPr>
              <a:t>Закон сообщающих-</a:t>
            </a:r>
            <a:r>
              <a:rPr lang="ru-RU" sz="2000" b="1" dirty="0" err="1">
                <a:solidFill>
                  <a:sysClr val="windowText" lastClr="000000"/>
                </a:solidFill>
              </a:rPr>
              <a:t>ся</a:t>
            </a:r>
            <a:r>
              <a:rPr lang="ru-RU" sz="2000" b="1" dirty="0">
                <a:solidFill>
                  <a:sysClr val="windowText" lastClr="000000"/>
                </a:solidFill>
              </a:rPr>
              <a:t> сосудов</a:t>
            </a:r>
          </a:p>
        </p:txBody>
      </p:sp>
      <p:sp>
        <p:nvSpPr>
          <p:cNvPr id="31" name="Скругленная прямоугольная выноска 30"/>
          <p:cNvSpPr/>
          <p:nvPr/>
        </p:nvSpPr>
        <p:spPr>
          <a:xfrm>
            <a:off x="8478552" y="2156252"/>
            <a:ext cx="1908212" cy="624677"/>
          </a:xfrm>
          <a:prstGeom prst="wedgeRoundRectCallout">
            <a:avLst>
              <a:gd name="adj1" fmla="val -88968"/>
              <a:gd name="adj2" fmla="val -19838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ysClr val="windowText" lastClr="000000"/>
                </a:solidFill>
              </a:rPr>
              <a:t>Хороший растворитель</a:t>
            </a:r>
          </a:p>
        </p:txBody>
      </p:sp>
      <p:sp>
        <p:nvSpPr>
          <p:cNvPr id="32" name="Скругленная прямоугольная выноска 31"/>
          <p:cNvSpPr/>
          <p:nvPr/>
        </p:nvSpPr>
        <p:spPr>
          <a:xfrm>
            <a:off x="8478552" y="3784583"/>
            <a:ext cx="1908212" cy="624677"/>
          </a:xfrm>
          <a:prstGeom prst="wedgeRoundRectCallout">
            <a:avLst>
              <a:gd name="adj1" fmla="val -88968"/>
              <a:gd name="adj2" fmla="val -19838"/>
              <a:gd name="adj3" fmla="val 16667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ysClr val="windowText" lastClr="000000"/>
                </a:solidFill>
              </a:rPr>
              <a:t>Жидкости не сжимаемы</a:t>
            </a:r>
          </a:p>
        </p:txBody>
      </p:sp>
    </p:spTree>
    <p:extLst>
      <p:ext uri="{BB962C8B-B14F-4D97-AF65-F5344CB8AC3E}">
        <p14:creationId xmlns:p14="http://schemas.microsoft.com/office/powerpoint/2010/main" val="180582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803C4FD-E781-4EC9-AA28-2A12348DA7E1}" type="slidenum">
              <a:rPr lang="ru-RU" smtClean="0"/>
              <a:pPr eaLnBrk="1" hangingPunct="1">
                <a:defRPr/>
              </a:pPr>
              <a:t>28</a:t>
            </a:fld>
            <a:endParaRPr lang="ru-RU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1"/>
            <a:ext cx="9144000" cy="45251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>
                <a:solidFill>
                  <a:srgbClr val="0000FF"/>
                </a:solidFill>
              </a:rPr>
              <a:t>Пример поиска решения </a:t>
            </a:r>
            <a:r>
              <a:rPr lang="ru-RU" sz="3200" b="1" dirty="0" smtClean="0">
                <a:solidFill>
                  <a:srgbClr val="0000FF"/>
                </a:solidFill>
              </a:rPr>
              <a:t>продуктивного задания</a:t>
            </a:r>
            <a:endParaRPr lang="ru-RU" sz="2400" dirty="0">
              <a:solidFill>
                <a:srgbClr val="0000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91544" y="2053181"/>
            <a:ext cx="7776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Почему корабли, сделанные из железа, не тонут?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28" t="53106" r="8856" b="304"/>
          <a:stretch/>
        </p:blipFill>
        <p:spPr>
          <a:xfrm>
            <a:off x="86430" y="356718"/>
            <a:ext cx="1274489" cy="14160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193" b="10967"/>
          <a:stretch/>
        </p:blipFill>
        <p:spPr>
          <a:xfrm>
            <a:off x="10831081" y="371526"/>
            <a:ext cx="1140678" cy="138648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1686" y="2673366"/>
            <a:ext cx="1097280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2200" dirty="0"/>
              <a:t>Гайка растягивает резинку под действием силы тяжести, или веса. Погружённая в воду, гайка вытеснила из стакана равный ей объём воды. Теперь гайка растягивает резинку слабее. Значит, на гайку действует ещё одна сила, направленная вверх. </a:t>
            </a:r>
            <a:r>
              <a:rPr lang="ru-RU" sz="2200" dirty="0">
                <a:solidFill>
                  <a:srgbClr val="00B0F0"/>
                </a:solidFill>
              </a:rPr>
              <a:t>В</a:t>
            </a:r>
          </a:p>
          <a:p>
            <a:pPr indent="457200"/>
            <a:r>
              <a:rPr lang="ru-RU" sz="2200" b="1" dirty="0"/>
              <a:t>Это – выталкивающая сила. Она направлена вверх и равна весу вытесненной воды. </a:t>
            </a:r>
            <a:r>
              <a:rPr lang="ru-RU" sz="2200" dirty="0"/>
              <a:t>Этот закон открыл уже известный тебе древнегреческий учёный Архимед. Он доказал, что дерево выталкивается на поверхность, потому что весит меньше вытесненной воды. А железо и камень тонут, так как их вес больше, чем выталкивающая сила. </a:t>
            </a:r>
          </a:p>
          <a:p>
            <a:pPr indent="457200"/>
            <a:r>
              <a:rPr lang="ru-RU" sz="2200" dirty="0"/>
              <a:t>Почему же плавает корабль, корпус которого сделан из железа? </a:t>
            </a:r>
            <a:r>
              <a:rPr lang="ru-RU" sz="2200" dirty="0">
                <a:solidFill>
                  <a:srgbClr val="00B0F0"/>
                </a:solidFill>
              </a:rPr>
              <a:t>О</a:t>
            </a:r>
            <a:r>
              <a:rPr lang="ru-RU" sz="2200" dirty="0"/>
              <a:t> Его подводная часть заполнена воздухом, который вытесняет очень большой объём воды и очень мало весит. </a:t>
            </a:r>
            <a:r>
              <a:rPr lang="ru-RU" sz="2200" dirty="0">
                <a:solidFill>
                  <a:srgbClr val="00B0F0"/>
                </a:solidFill>
              </a:rPr>
              <a:t>П </a:t>
            </a:r>
            <a:r>
              <a:rPr lang="ru-RU" sz="2200" dirty="0"/>
              <a:t>Но если в его корпусе появится пробоина, то трюм заполнится водой, и корабль пойдёт ко дну.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556061" y="5745707"/>
            <a:ext cx="10430387" cy="5359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63824" y="5073877"/>
            <a:ext cx="8493824" cy="309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85864" y="4060566"/>
            <a:ext cx="9205300" cy="6467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9062113" y="5404513"/>
            <a:ext cx="1768968" cy="22383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56061" y="6028826"/>
            <a:ext cx="685885" cy="3484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1007477" y="4707210"/>
            <a:ext cx="9978971" cy="42211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Скругленный прямоугольник 28"/>
          <p:cNvSpPr/>
          <p:nvPr/>
        </p:nvSpPr>
        <p:spPr>
          <a:xfrm>
            <a:off x="1360920" y="519221"/>
            <a:ext cx="9470161" cy="141990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tx1"/>
                </a:solidFill>
              </a:rPr>
              <a:t>3.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rgbClr val="0000FF"/>
                </a:solidFill>
              </a:rPr>
              <a:t>Преобразование информации.</a:t>
            </a:r>
            <a:r>
              <a:rPr lang="ru-RU" dirty="0"/>
              <a:t> </a:t>
            </a:r>
          </a:p>
          <a:p>
            <a:r>
              <a:rPr lang="ru-RU" dirty="0">
                <a:solidFill>
                  <a:schemeClr val="tx1"/>
                </a:solidFill>
              </a:rPr>
              <a:t>ВО ВРЕМЯ ЧТЕНИЯ: Изучающее чтение в диалоге с автором (</a:t>
            </a:r>
            <a:r>
              <a:rPr lang="ru-RU" dirty="0">
                <a:solidFill>
                  <a:srgbClr val="00B0F0"/>
                </a:solidFill>
              </a:rPr>
              <a:t>В</a:t>
            </a:r>
            <a:r>
              <a:rPr lang="ru-RU" dirty="0">
                <a:solidFill>
                  <a:schemeClr val="tx1"/>
                </a:solidFill>
              </a:rPr>
              <a:t>-вопрос. </a:t>
            </a:r>
            <a:r>
              <a:rPr lang="ru-RU" dirty="0">
                <a:solidFill>
                  <a:srgbClr val="00B0F0"/>
                </a:solidFill>
              </a:rPr>
              <a:t>О</a:t>
            </a:r>
            <a:r>
              <a:rPr lang="ru-RU" dirty="0">
                <a:solidFill>
                  <a:schemeClr val="tx1"/>
                </a:solidFill>
              </a:rPr>
              <a:t>-предположи ответ. </a:t>
            </a:r>
            <a:r>
              <a:rPr lang="ru-RU" dirty="0">
                <a:solidFill>
                  <a:srgbClr val="00B0F0"/>
                </a:solidFill>
              </a:rPr>
              <a:t>П</a:t>
            </a:r>
            <a:r>
              <a:rPr lang="ru-RU" dirty="0">
                <a:solidFill>
                  <a:schemeClr val="tx1"/>
                </a:solidFill>
              </a:rPr>
              <a:t>-проверь). Выборочное </a:t>
            </a:r>
            <a:r>
              <a:rPr lang="ru-RU" dirty="0" err="1">
                <a:solidFill>
                  <a:schemeClr val="tx1"/>
                </a:solidFill>
              </a:rPr>
              <a:t>перечитывание</a:t>
            </a:r>
            <a:r>
              <a:rPr lang="ru-RU" dirty="0">
                <a:solidFill>
                  <a:schemeClr val="tx1"/>
                </a:solidFill>
              </a:rPr>
              <a:t>: Есть прямой повтор нашего вопроса про корабли? Ответ на него? Этот всё объясняет? С каким явлением связан этот ответ? Где подсказана связь явления и события?  </a:t>
            </a:r>
          </a:p>
        </p:txBody>
      </p:sp>
    </p:spTree>
    <p:extLst>
      <p:ext uri="{BB962C8B-B14F-4D97-AF65-F5344CB8AC3E}">
        <p14:creationId xmlns:p14="http://schemas.microsoft.com/office/powerpoint/2010/main" val="198053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5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fld id="{6803C4FD-E781-4EC9-AA28-2A12348DA7E1}" type="slidenum">
              <a:rPr lang="ru-RU" smtClean="0"/>
              <a:pPr eaLnBrk="1" hangingPunct="1">
                <a:defRPr/>
              </a:pPr>
              <a:t>29</a:t>
            </a:fld>
            <a:endParaRPr lang="ru-RU" smtClean="0"/>
          </a:p>
        </p:txBody>
      </p:sp>
      <p:sp>
        <p:nvSpPr>
          <p:cNvPr id="22532" name="Rectangle 3"/>
          <p:cNvSpPr>
            <a:spLocks noGrp="1" noChangeArrowheads="1"/>
          </p:cNvSpPr>
          <p:nvPr>
            <p:ph type="title"/>
          </p:nvPr>
        </p:nvSpPr>
        <p:spPr>
          <a:xfrm>
            <a:off x="1524000" y="1"/>
            <a:ext cx="9144000" cy="452516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3200" b="1" dirty="0">
                <a:solidFill>
                  <a:srgbClr val="0000FF"/>
                </a:solidFill>
              </a:rPr>
              <a:t>Пример поиска решения </a:t>
            </a:r>
            <a:r>
              <a:rPr lang="ru-RU" sz="3200" b="1" dirty="0" smtClean="0">
                <a:solidFill>
                  <a:srgbClr val="0000FF"/>
                </a:solidFill>
              </a:rPr>
              <a:t>продуктивного задания </a:t>
            </a:r>
            <a:endParaRPr lang="ru-RU" sz="2400" dirty="0">
              <a:solidFill>
                <a:srgbClr val="0000FF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28" t="53106" r="8856" b="304"/>
          <a:stretch/>
        </p:blipFill>
        <p:spPr>
          <a:xfrm>
            <a:off x="571824" y="404618"/>
            <a:ext cx="1274489" cy="141609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0193" b="10967"/>
          <a:stretch/>
        </p:blipFill>
        <p:spPr>
          <a:xfrm>
            <a:off x="10213122" y="476672"/>
            <a:ext cx="1140678" cy="138648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02360" y="1772816"/>
            <a:ext cx="888612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endParaRPr lang="ru-RU" sz="2200" dirty="0"/>
          </a:p>
          <a:p>
            <a:pPr indent="457200"/>
            <a:endParaRPr lang="ru-RU" sz="2200" dirty="0"/>
          </a:p>
          <a:p>
            <a:pPr indent="457200"/>
            <a:endParaRPr lang="ru-RU" sz="2200" dirty="0"/>
          </a:p>
          <a:p>
            <a:pPr indent="457200"/>
            <a:endParaRPr lang="ru-RU" sz="2200" dirty="0"/>
          </a:p>
          <a:p>
            <a:pPr indent="457200"/>
            <a:r>
              <a:rPr lang="ru-RU" sz="2200" b="1" dirty="0"/>
              <a:t>Это – выталкивающая сила. Она направлена вверх и равна весу вытесненной воды. </a:t>
            </a:r>
            <a:r>
              <a:rPr lang="ru-RU" sz="2200" dirty="0"/>
              <a:t>Этот закон открыл уже известный тебе древнегреческий учёный Архимед. Он доказал, что дерево выталкивается на поверхность, потому что весит меньше вытесненной воды. А железо и камень тонут, так как их вес больше, чем выталкивающая сила. </a:t>
            </a:r>
          </a:p>
          <a:p>
            <a:pPr indent="457200"/>
            <a:r>
              <a:rPr lang="ru-RU" sz="2200" dirty="0"/>
              <a:t>Почему же плавает корабль, корпус которого сделан из железа? Его подводная часть заполнена воздухом, который вытесняет очень большой объём воды и очень мало весит. Но если в его корпусе появится пробоина, то трюм заполнится водой, и корабль пойдёт ко дну.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1703512" y="4503761"/>
            <a:ext cx="8409479" cy="5359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1703512" y="4858603"/>
            <a:ext cx="602960" cy="10557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927648" y="3501008"/>
            <a:ext cx="6624736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1703512" y="5854890"/>
            <a:ext cx="7563318" cy="13647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703512" y="6165304"/>
            <a:ext cx="4968552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1703513" y="3835021"/>
            <a:ext cx="2308929" cy="26027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Скругленный прямоугольник 28"/>
          <p:cNvSpPr/>
          <p:nvPr/>
        </p:nvSpPr>
        <p:spPr>
          <a:xfrm>
            <a:off x="2711624" y="476672"/>
            <a:ext cx="7056784" cy="2606219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>
                <a:solidFill>
                  <a:schemeClr val="tx1"/>
                </a:solidFill>
              </a:rPr>
              <a:t>4.</a:t>
            </a:r>
            <a:r>
              <a:rPr lang="ru-RU" sz="2000" dirty="0">
                <a:solidFill>
                  <a:srgbClr val="009900"/>
                </a:solidFill>
              </a:rPr>
              <a:t> </a:t>
            </a:r>
            <a:r>
              <a:rPr lang="ru-RU" sz="2000" b="1" dirty="0">
                <a:solidFill>
                  <a:srgbClr val="009900"/>
                </a:solidFill>
              </a:rPr>
              <a:t>Формулируем ответ.</a:t>
            </a:r>
            <a:r>
              <a:rPr lang="ru-RU" sz="2000" dirty="0"/>
              <a:t> </a:t>
            </a:r>
            <a:r>
              <a:rPr lang="ru-RU" sz="2000" dirty="0">
                <a:solidFill>
                  <a:schemeClr val="tx1"/>
                </a:solidFill>
              </a:rPr>
              <a:t>(ПОСЛЕ ЧТЕНИЯ) </a:t>
            </a:r>
          </a:p>
          <a:p>
            <a:r>
              <a:rPr lang="ru-RU" sz="2000" dirty="0">
                <a:solidFill>
                  <a:schemeClr val="tx1"/>
                </a:solidFill>
              </a:rPr>
              <a:t>Корабли сделанные из железа не тонут, потому что 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их подводная часть заполнена _______, который весит _______ воды, 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но сам ______при этом __________большой объем воды, 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создавая тем самым большую ___________ силу, </a:t>
            </a:r>
          </a:p>
          <a:p>
            <a:pPr marL="342900" indent="-342900">
              <a:buFontTx/>
              <a:buChar char="-"/>
            </a:pPr>
            <a:r>
              <a:rPr lang="ru-RU" sz="2000" dirty="0">
                <a:solidFill>
                  <a:schemeClr val="tx1"/>
                </a:solidFill>
              </a:rPr>
              <a:t>которой хватает чтобы вытолкнуть на поверхность ____________ </a:t>
            </a:r>
            <a:r>
              <a:rPr lang="ru-RU" sz="2000" dirty="0" smtClean="0">
                <a:solidFill>
                  <a:schemeClr val="tx1"/>
                </a:solidFill>
              </a:rPr>
              <a:t>_________?</a:t>
            </a:r>
            <a:endParaRPr lang="ru-RU" sz="16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00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48589" y="1235241"/>
            <a:ext cx="92402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Пример урока по комплексу технологий</a:t>
            </a:r>
          </a:p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История. </a:t>
            </a:r>
            <a:endParaRPr lang="ru-RU" sz="5400" b="1" dirty="0">
              <a:solidFill>
                <a:srgbClr val="0000FF"/>
              </a:solidFill>
            </a:endParaRPr>
          </a:p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Первые русские князья. </a:t>
            </a:r>
            <a:endParaRPr lang="ru-RU" sz="5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718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8782" y="192504"/>
            <a:ext cx="10668000" cy="996285"/>
          </a:xfrm>
        </p:spPr>
        <p:txBody>
          <a:bodyPr>
            <a:normAutofit fontScale="90000"/>
          </a:bodyPr>
          <a:lstStyle/>
          <a:p>
            <a:r>
              <a:rPr lang="ru-RU" sz="4800" b="1" dirty="0" smtClean="0">
                <a:solidFill>
                  <a:srgbClr val="0000FF"/>
                </a:solidFill>
              </a:rPr>
              <a:t>ПРИМЕР УРОКА ПО ТЕХНОЛОГИЯМ</a:t>
            </a:r>
            <a:br>
              <a:rPr lang="ru-RU" sz="4800" b="1" dirty="0" smtClean="0">
                <a:solidFill>
                  <a:srgbClr val="0000FF"/>
                </a:solidFill>
              </a:rPr>
            </a:br>
            <a:r>
              <a:rPr lang="ru-RU" sz="4800" b="1" dirty="0" smtClean="0">
                <a:solidFill>
                  <a:srgbClr val="FF0000"/>
                </a:solidFill>
              </a:rPr>
              <a:t>История. 6 </a:t>
            </a:r>
            <a:r>
              <a:rPr lang="ru-RU" sz="4800" b="1" dirty="0" err="1" smtClean="0">
                <a:solidFill>
                  <a:srgbClr val="FF0000"/>
                </a:solidFill>
              </a:rPr>
              <a:t>кл</a:t>
            </a:r>
            <a:r>
              <a:rPr lang="ru-RU" sz="4800" b="1" dirty="0" smtClean="0">
                <a:solidFill>
                  <a:srgbClr val="FF0000"/>
                </a:solidFill>
              </a:rPr>
              <a:t>. «Первые русские князья»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0" y="3973773"/>
            <a:ext cx="4926842" cy="475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???</a:t>
            </a:r>
            <a:endParaRPr lang="ru-RU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86256" y="5430692"/>
            <a:ext cx="11760080" cy="4753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Первые русские князья </a:t>
            </a:r>
            <a:r>
              <a:rPr lang="en-US" dirty="0" smtClean="0"/>
              <a:t>X</a:t>
            </a:r>
            <a:r>
              <a:rPr lang="ru-RU" dirty="0" smtClean="0"/>
              <a:t> века в изображении художника </a:t>
            </a:r>
            <a:r>
              <a:rPr lang="en-US" dirty="0" smtClean="0"/>
              <a:t>XIX</a:t>
            </a:r>
            <a:r>
              <a:rPr lang="ru-RU" dirty="0" smtClean="0"/>
              <a:t> века и скульптора </a:t>
            </a:r>
            <a:r>
              <a:rPr lang="en-US" dirty="0" smtClean="0"/>
              <a:t>XX </a:t>
            </a:r>
            <a:r>
              <a:rPr lang="ru-RU" dirty="0" smtClean="0"/>
              <a:t> века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72029" y="6072688"/>
            <a:ext cx="8118131" cy="78531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Учимся выделять факты и делать выводы, строить доказательства</a:t>
            </a:r>
          </a:p>
          <a:p>
            <a:r>
              <a:rPr lang="ru-RU" sz="1600" dirty="0" smtClean="0">
                <a:solidFill>
                  <a:srgbClr val="FF0000"/>
                </a:solidFill>
              </a:rPr>
              <a:t>Глядя на эти изображения, мы имеем дело с фактами или выводами?</a:t>
            </a:r>
            <a:endParaRPr lang="ru-RU" sz="1600" dirty="0">
              <a:solidFill>
                <a:srgbClr val="FF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58494"/>
            <a:ext cx="2636304" cy="35300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711052" y="1034294"/>
            <a:ext cx="3396277" cy="424142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1107" y="1726272"/>
            <a:ext cx="2867287" cy="358420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5827" y="1167529"/>
            <a:ext cx="4126173" cy="410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4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6478" y="1555845"/>
            <a:ext cx="119281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00FF"/>
                </a:solidFill>
              </a:rPr>
              <a:t>Вспомним </a:t>
            </a:r>
          </a:p>
          <a:p>
            <a:pPr algn="ctr"/>
            <a:r>
              <a:rPr lang="ru-RU" sz="6000" b="1" dirty="0" smtClean="0">
                <a:solidFill>
                  <a:srgbClr val="0000FF"/>
                </a:solidFill>
              </a:rPr>
              <a:t>самые главные факты и выводы </a:t>
            </a:r>
          </a:p>
          <a:p>
            <a:pPr algn="ctr"/>
            <a:r>
              <a:rPr lang="ru-RU" sz="6000" b="1" dirty="0">
                <a:solidFill>
                  <a:srgbClr val="0000FF"/>
                </a:solidFill>
              </a:rPr>
              <a:t>п</a:t>
            </a:r>
            <a:r>
              <a:rPr lang="ru-RU" sz="6000" b="1" dirty="0" smtClean="0">
                <a:solidFill>
                  <a:srgbClr val="0000FF"/>
                </a:solidFill>
              </a:rPr>
              <a:t>о начальной истории Руси </a:t>
            </a:r>
            <a:endParaRPr lang="ru-RU" sz="6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10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3034" y="36773"/>
            <a:ext cx="7110482" cy="6849406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4615597" y="393071"/>
            <a:ext cx="1978926" cy="1923761"/>
          </a:xfrm>
          <a:prstGeom prst="ellipse">
            <a:avLst/>
          </a:prstGeom>
          <a:solidFill>
            <a:srgbClr val="92D050">
              <a:alpha val="76078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3452884" y="3070746"/>
            <a:ext cx="2181746" cy="1087960"/>
          </a:xfrm>
          <a:prstGeom prst="ellipse">
            <a:avLst/>
          </a:prstGeom>
          <a:solidFill>
            <a:srgbClr val="92D050">
              <a:alpha val="76078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7088496" y="-25996"/>
            <a:ext cx="510667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ЧТО ЗДЕСЬ ФАКТЫ, А ЧТО ВЫВОДЫ?</a:t>
            </a:r>
            <a:endParaRPr lang="ru-RU" sz="24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4630" y="559022"/>
            <a:ext cx="571122" cy="654078"/>
          </a:xfrm>
          <a:prstGeom prst="rect">
            <a:avLst/>
          </a:prstGeom>
        </p:spPr>
      </p:pic>
      <p:sp>
        <p:nvSpPr>
          <p:cNvPr id="3" name="Полилиния 2"/>
          <p:cNvSpPr/>
          <p:nvPr/>
        </p:nvSpPr>
        <p:spPr>
          <a:xfrm>
            <a:off x="4121624" y="573206"/>
            <a:ext cx="5363570" cy="6291618"/>
          </a:xfrm>
          <a:custGeom>
            <a:avLst/>
            <a:gdLst>
              <a:gd name="connsiteX0" fmla="*/ 0 w 5363570"/>
              <a:gd name="connsiteY0" fmla="*/ 0 h 6291618"/>
              <a:gd name="connsiteX1" fmla="*/ 477672 w 5363570"/>
              <a:gd name="connsiteY1" fmla="*/ 13648 h 6291618"/>
              <a:gd name="connsiteX2" fmla="*/ 586854 w 5363570"/>
              <a:gd name="connsiteY2" fmla="*/ 27295 h 6291618"/>
              <a:gd name="connsiteX3" fmla="*/ 668740 w 5363570"/>
              <a:gd name="connsiteY3" fmla="*/ 54591 h 6291618"/>
              <a:gd name="connsiteX4" fmla="*/ 846161 w 5363570"/>
              <a:gd name="connsiteY4" fmla="*/ 68239 h 6291618"/>
              <a:gd name="connsiteX5" fmla="*/ 982639 w 5363570"/>
              <a:gd name="connsiteY5" fmla="*/ 95534 h 6291618"/>
              <a:gd name="connsiteX6" fmla="*/ 1323833 w 5363570"/>
              <a:gd name="connsiteY6" fmla="*/ 109182 h 6291618"/>
              <a:gd name="connsiteX7" fmla="*/ 1542197 w 5363570"/>
              <a:gd name="connsiteY7" fmla="*/ 95534 h 6291618"/>
              <a:gd name="connsiteX8" fmla="*/ 1583140 w 5363570"/>
              <a:gd name="connsiteY8" fmla="*/ 81887 h 6291618"/>
              <a:gd name="connsiteX9" fmla="*/ 1596788 w 5363570"/>
              <a:gd name="connsiteY9" fmla="*/ 122830 h 6291618"/>
              <a:gd name="connsiteX10" fmla="*/ 1569492 w 5363570"/>
              <a:gd name="connsiteY10" fmla="*/ 382137 h 6291618"/>
              <a:gd name="connsiteX11" fmla="*/ 1542197 w 5363570"/>
              <a:gd name="connsiteY11" fmla="*/ 423081 h 6291618"/>
              <a:gd name="connsiteX12" fmla="*/ 1528549 w 5363570"/>
              <a:gd name="connsiteY12" fmla="*/ 477672 h 6291618"/>
              <a:gd name="connsiteX13" fmla="*/ 1487606 w 5363570"/>
              <a:gd name="connsiteY13" fmla="*/ 559558 h 6291618"/>
              <a:gd name="connsiteX14" fmla="*/ 1514901 w 5363570"/>
              <a:gd name="connsiteY14" fmla="*/ 600501 h 6291618"/>
              <a:gd name="connsiteX15" fmla="*/ 1801504 w 5363570"/>
              <a:gd name="connsiteY15" fmla="*/ 641445 h 6291618"/>
              <a:gd name="connsiteX16" fmla="*/ 1828800 w 5363570"/>
              <a:gd name="connsiteY16" fmla="*/ 682388 h 6291618"/>
              <a:gd name="connsiteX17" fmla="*/ 1856095 w 5363570"/>
              <a:gd name="connsiteY17" fmla="*/ 900752 h 6291618"/>
              <a:gd name="connsiteX18" fmla="*/ 1897039 w 5363570"/>
              <a:gd name="connsiteY18" fmla="*/ 1037230 h 6291618"/>
              <a:gd name="connsiteX19" fmla="*/ 1978925 w 5363570"/>
              <a:gd name="connsiteY19" fmla="*/ 1064525 h 6291618"/>
              <a:gd name="connsiteX20" fmla="*/ 1992573 w 5363570"/>
              <a:gd name="connsiteY20" fmla="*/ 1105469 h 6291618"/>
              <a:gd name="connsiteX21" fmla="*/ 2210937 w 5363570"/>
              <a:gd name="connsiteY21" fmla="*/ 1146412 h 6291618"/>
              <a:gd name="connsiteX22" fmla="*/ 2306472 w 5363570"/>
              <a:gd name="connsiteY22" fmla="*/ 1119116 h 6291618"/>
              <a:gd name="connsiteX23" fmla="*/ 2347415 w 5363570"/>
              <a:gd name="connsiteY23" fmla="*/ 1091821 h 6291618"/>
              <a:gd name="connsiteX24" fmla="*/ 2361063 w 5363570"/>
              <a:gd name="connsiteY24" fmla="*/ 1009934 h 6291618"/>
              <a:gd name="connsiteX25" fmla="*/ 2402006 w 5363570"/>
              <a:gd name="connsiteY25" fmla="*/ 914400 h 6291618"/>
              <a:gd name="connsiteX26" fmla="*/ 2442949 w 5363570"/>
              <a:gd name="connsiteY26" fmla="*/ 887104 h 6291618"/>
              <a:gd name="connsiteX27" fmla="*/ 2483892 w 5363570"/>
              <a:gd name="connsiteY27" fmla="*/ 805218 h 6291618"/>
              <a:gd name="connsiteX28" fmla="*/ 2565779 w 5363570"/>
              <a:gd name="connsiteY28" fmla="*/ 750627 h 6291618"/>
              <a:gd name="connsiteX29" fmla="*/ 2743200 w 5363570"/>
              <a:gd name="connsiteY29" fmla="*/ 764275 h 6291618"/>
              <a:gd name="connsiteX30" fmla="*/ 2770495 w 5363570"/>
              <a:gd name="connsiteY30" fmla="*/ 805218 h 6291618"/>
              <a:gd name="connsiteX31" fmla="*/ 2811439 w 5363570"/>
              <a:gd name="connsiteY31" fmla="*/ 832513 h 6291618"/>
              <a:gd name="connsiteX32" fmla="*/ 2975212 w 5363570"/>
              <a:gd name="connsiteY32" fmla="*/ 859809 h 6291618"/>
              <a:gd name="connsiteX33" fmla="*/ 3016155 w 5363570"/>
              <a:gd name="connsiteY33" fmla="*/ 887104 h 6291618"/>
              <a:gd name="connsiteX34" fmla="*/ 3220872 w 5363570"/>
              <a:gd name="connsiteY34" fmla="*/ 928048 h 6291618"/>
              <a:gd name="connsiteX35" fmla="*/ 3261815 w 5363570"/>
              <a:gd name="connsiteY35" fmla="*/ 941695 h 6291618"/>
              <a:gd name="connsiteX36" fmla="*/ 3289110 w 5363570"/>
              <a:gd name="connsiteY36" fmla="*/ 1023582 h 6291618"/>
              <a:gd name="connsiteX37" fmla="*/ 3302758 w 5363570"/>
              <a:gd name="connsiteY37" fmla="*/ 1064525 h 6291618"/>
              <a:gd name="connsiteX38" fmla="*/ 3370997 w 5363570"/>
              <a:gd name="connsiteY38" fmla="*/ 1146412 h 6291618"/>
              <a:gd name="connsiteX39" fmla="*/ 3398292 w 5363570"/>
              <a:gd name="connsiteY39" fmla="*/ 1187355 h 6291618"/>
              <a:gd name="connsiteX40" fmla="*/ 3439236 w 5363570"/>
              <a:gd name="connsiteY40" fmla="*/ 1201003 h 6291618"/>
              <a:gd name="connsiteX41" fmla="*/ 3521122 w 5363570"/>
              <a:gd name="connsiteY41" fmla="*/ 1241946 h 6291618"/>
              <a:gd name="connsiteX42" fmla="*/ 3548418 w 5363570"/>
              <a:gd name="connsiteY42" fmla="*/ 1282890 h 6291618"/>
              <a:gd name="connsiteX43" fmla="*/ 3630304 w 5363570"/>
              <a:gd name="connsiteY43" fmla="*/ 1310185 h 6291618"/>
              <a:gd name="connsiteX44" fmla="*/ 3753134 w 5363570"/>
              <a:gd name="connsiteY44" fmla="*/ 1296537 h 6291618"/>
              <a:gd name="connsiteX45" fmla="*/ 3835021 w 5363570"/>
              <a:gd name="connsiteY45" fmla="*/ 1255594 h 6291618"/>
              <a:gd name="connsiteX46" fmla="*/ 3916907 w 5363570"/>
              <a:gd name="connsiteY46" fmla="*/ 1241946 h 6291618"/>
              <a:gd name="connsiteX47" fmla="*/ 4107976 w 5363570"/>
              <a:gd name="connsiteY47" fmla="*/ 1282890 h 6291618"/>
              <a:gd name="connsiteX48" fmla="*/ 4148919 w 5363570"/>
              <a:gd name="connsiteY48" fmla="*/ 1296537 h 6291618"/>
              <a:gd name="connsiteX49" fmla="*/ 4230806 w 5363570"/>
              <a:gd name="connsiteY49" fmla="*/ 1364776 h 6291618"/>
              <a:gd name="connsiteX50" fmla="*/ 4312692 w 5363570"/>
              <a:gd name="connsiteY50" fmla="*/ 1392072 h 6291618"/>
              <a:gd name="connsiteX51" fmla="*/ 4394579 w 5363570"/>
              <a:gd name="connsiteY51" fmla="*/ 1433015 h 6291618"/>
              <a:gd name="connsiteX52" fmla="*/ 4408227 w 5363570"/>
              <a:gd name="connsiteY52" fmla="*/ 1473958 h 6291618"/>
              <a:gd name="connsiteX53" fmla="*/ 4408227 w 5363570"/>
              <a:gd name="connsiteY53" fmla="*/ 1719618 h 6291618"/>
              <a:gd name="connsiteX54" fmla="*/ 4380931 w 5363570"/>
              <a:gd name="connsiteY54" fmla="*/ 1760561 h 6291618"/>
              <a:gd name="connsiteX55" fmla="*/ 4367283 w 5363570"/>
              <a:gd name="connsiteY55" fmla="*/ 1801504 h 6291618"/>
              <a:gd name="connsiteX56" fmla="*/ 4421875 w 5363570"/>
              <a:gd name="connsiteY56" fmla="*/ 1978925 h 6291618"/>
              <a:gd name="connsiteX57" fmla="*/ 4476466 w 5363570"/>
              <a:gd name="connsiteY57" fmla="*/ 1992573 h 6291618"/>
              <a:gd name="connsiteX58" fmla="*/ 4544704 w 5363570"/>
              <a:gd name="connsiteY58" fmla="*/ 2060812 h 6291618"/>
              <a:gd name="connsiteX59" fmla="*/ 4626591 w 5363570"/>
              <a:gd name="connsiteY59" fmla="*/ 2129051 h 6291618"/>
              <a:gd name="connsiteX60" fmla="*/ 4640239 w 5363570"/>
              <a:gd name="connsiteY60" fmla="*/ 2169994 h 6291618"/>
              <a:gd name="connsiteX61" fmla="*/ 4626591 w 5363570"/>
              <a:gd name="connsiteY61" fmla="*/ 2224585 h 6291618"/>
              <a:gd name="connsiteX62" fmla="*/ 4585648 w 5363570"/>
              <a:gd name="connsiteY62" fmla="*/ 2238233 h 6291618"/>
              <a:gd name="connsiteX63" fmla="*/ 4462818 w 5363570"/>
              <a:gd name="connsiteY63" fmla="*/ 2251881 h 6291618"/>
              <a:gd name="connsiteX64" fmla="*/ 4421875 w 5363570"/>
              <a:gd name="connsiteY64" fmla="*/ 2292824 h 6291618"/>
              <a:gd name="connsiteX65" fmla="*/ 4367283 w 5363570"/>
              <a:gd name="connsiteY65" fmla="*/ 2374710 h 6291618"/>
              <a:gd name="connsiteX66" fmla="*/ 4326340 w 5363570"/>
              <a:gd name="connsiteY66" fmla="*/ 2552131 h 6291618"/>
              <a:gd name="connsiteX67" fmla="*/ 4312692 w 5363570"/>
              <a:gd name="connsiteY67" fmla="*/ 2593075 h 6291618"/>
              <a:gd name="connsiteX68" fmla="*/ 4230806 w 5363570"/>
              <a:gd name="connsiteY68" fmla="*/ 2620370 h 6291618"/>
              <a:gd name="connsiteX69" fmla="*/ 4189863 w 5363570"/>
              <a:gd name="connsiteY69" fmla="*/ 2634018 h 6291618"/>
              <a:gd name="connsiteX70" fmla="*/ 4148919 w 5363570"/>
              <a:gd name="connsiteY70" fmla="*/ 2674961 h 6291618"/>
              <a:gd name="connsiteX71" fmla="*/ 4094328 w 5363570"/>
              <a:gd name="connsiteY71" fmla="*/ 2688609 h 6291618"/>
              <a:gd name="connsiteX72" fmla="*/ 4080680 w 5363570"/>
              <a:gd name="connsiteY72" fmla="*/ 2729552 h 6291618"/>
              <a:gd name="connsiteX73" fmla="*/ 4039737 w 5363570"/>
              <a:gd name="connsiteY73" fmla="*/ 2756848 h 6291618"/>
              <a:gd name="connsiteX74" fmla="*/ 3916907 w 5363570"/>
              <a:gd name="connsiteY74" fmla="*/ 2852382 h 6291618"/>
              <a:gd name="connsiteX75" fmla="*/ 3889612 w 5363570"/>
              <a:gd name="connsiteY75" fmla="*/ 2947916 h 6291618"/>
              <a:gd name="connsiteX76" fmla="*/ 3875964 w 5363570"/>
              <a:gd name="connsiteY76" fmla="*/ 3016155 h 6291618"/>
              <a:gd name="connsiteX77" fmla="*/ 3862316 w 5363570"/>
              <a:gd name="connsiteY77" fmla="*/ 3057098 h 6291618"/>
              <a:gd name="connsiteX78" fmla="*/ 3835021 w 5363570"/>
              <a:gd name="connsiteY78" fmla="*/ 3179928 h 6291618"/>
              <a:gd name="connsiteX79" fmla="*/ 3821373 w 5363570"/>
              <a:gd name="connsiteY79" fmla="*/ 3220872 h 6291618"/>
              <a:gd name="connsiteX80" fmla="*/ 3794077 w 5363570"/>
              <a:gd name="connsiteY80" fmla="*/ 3261815 h 6291618"/>
              <a:gd name="connsiteX81" fmla="*/ 3766782 w 5363570"/>
              <a:gd name="connsiteY81" fmla="*/ 3480179 h 6291618"/>
              <a:gd name="connsiteX82" fmla="*/ 3739486 w 5363570"/>
              <a:gd name="connsiteY82" fmla="*/ 3562066 h 6291618"/>
              <a:gd name="connsiteX83" fmla="*/ 3698543 w 5363570"/>
              <a:gd name="connsiteY83" fmla="*/ 3643952 h 6291618"/>
              <a:gd name="connsiteX84" fmla="*/ 3712191 w 5363570"/>
              <a:gd name="connsiteY84" fmla="*/ 3684895 h 6291618"/>
              <a:gd name="connsiteX85" fmla="*/ 3875964 w 5363570"/>
              <a:gd name="connsiteY85" fmla="*/ 3725839 h 6291618"/>
              <a:gd name="connsiteX86" fmla="*/ 3957851 w 5363570"/>
              <a:gd name="connsiteY86" fmla="*/ 3794078 h 6291618"/>
              <a:gd name="connsiteX87" fmla="*/ 3998794 w 5363570"/>
              <a:gd name="connsiteY87" fmla="*/ 3835021 h 6291618"/>
              <a:gd name="connsiteX88" fmla="*/ 4080680 w 5363570"/>
              <a:gd name="connsiteY88" fmla="*/ 3889612 h 6291618"/>
              <a:gd name="connsiteX89" fmla="*/ 4135272 w 5363570"/>
              <a:gd name="connsiteY89" fmla="*/ 3944203 h 6291618"/>
              <a:gd name="connsiteX90" fmla="*/ 4176215 w 5363570"/>
              <a:gd name="connsiteY90" fmla="*/ 3971498 h 6291618"/>
              <a:gd name="connsiteX91" fmla="*/ 4244454 w 5363570"/>
              <a:gd name="connsiteY91" fmla="*/ 4053385 h 6291618"/>
              <a:gd name="connsiteX92" fmla="*/ 4271749 w 5363570"/>
              <a:gd name="connsiteY92" fmla="*/ 4189863 h 6291618"/>
              <a:gd name="connsiteX93" fmla="*/ 4299045 w 5363570"/>
              <a:gd name="connsiteY93" fmla="*/ 4244454 h 6291618"/>
              <a:gd name="connsiteX94" fmla="*/ 4326340 w 5363570"/>
              <a:gd name="connsiteY94" fmla="*/ 4326340 h 6291618"/>
              <a:gd name="connsiteX95" fmla="*/ 4408227 w 5363570"/>
              <a:gd name="connsiteY95" fmla="*/ 4367284 h 6291618"/>
              <a:gd name="connsiteX96" fmla="*/ 4421875 w 5363570"/>
              <a:gd name="connsiteY96" fmla="*/ 4681182 h 6291618"/>
              <a:gd name="connsiteX97" fmla="*/ 4380931 w 5363570"/>
              <a:gd name="connsiteY97" fmla="*/ 4776716 h 6291618"/>
              <a:gd name="connsiteX98" fmla="*/ 4367283 w 5363570"/>
              <a:gd name="connsiteY98" fmla="*/ 4817660 h 6291618"/>
              <a:gd name="connsiteX99" fmla="*/ 4380931 w 5363570"/>
              <a:gd name="connsiteY99" fmla="*/ 4967785 h 6291618"/>
              <a:gd name="connsiteX100" fmla="*/ 4421875 w 5363570"/>
              <a:gd name="connsiteY100" fmla="*/ 4995081 h 6291618"/>
              <a:gd name="connsiteX101" fmla="*/ 4435522 w 5363570"/>
              <a:gd name="connsiteY101" fmla="*/ 5049672 h 6291618"/>
              <a:gd name="connsiteX102" fmla="*/ 4449170 w 5363570"/>
              <a:gd name="connsiteY102" fmla="*/ 5090615 h 6291618"/>
              <a:gd name="connsiteX103" fmla="*/ 4503761 w 5363570"/>
              <a:gd name="connsiteY103" fmla="*/ 5186149 h 6291618"/>
              <a:gd name="connsiteX104" fmla="*/ 4544704 w 5363570"/>
              <a:gd name="connsiteY104" fmla="*/ 5268036 h 6291618"/>
              <a:gd name="connsiteX105" fmla="*/ 4544704 w 5363570"/>
              <a:gd name="connsiteY105" fmla="*/ 5472752 h 6291618"/>
              <a:gd name="connsiteX106" fmla="*/ 4626591 w 5363570"/>
              <a:gd name="connsiteY106" fmla="*/ 5513695 h 6291618"/>
              <a:gd name="connsiteX107" fmla="*/ 4653886 w 5363570"/>
              <a:gd name="connsiteY107" fmla="*/ 5554639 h 6291618"/>
              <a:gd name="connsiteX108" fmla="*/ 4694830 w 5363570"/>
              <a:gd name="connsiteY108" fmla="*/ 5636525 h 6291618"/>
              <a:gd name="connsiteX109" fmla="*/ 4817660 w 5363570"/>
              <a:gd name="connsiteY109" fmla="*/ 5732060 h 6291618"/>
              <a:gd name="connsiteX110" fmla="*/ 4858603 w 5363570"/>
              <a:gd name="connsiteY110" fmla="*/ 5773003 h 6291618"/>
              <a:gd name="connsiteX111" fmla="*/ 4913194 w 5363570"/>
              <a:gd name="connsiteY111" fmla="*/ 5868537 h 6291618"/>
              <a:gd name="connsiteX112" fmla="*/ 4967785 w 5363570"/>
              <a:gd name="connsiteY112" fmla="*/ 5909481 h 6291618"/>
              <a:gd name="connsiteX113" fmla="*/ 5090615 w 5363570"/>
              <a:gd name="connsiteY113" fmla="*/ 5977719 h 6291618"/>
              <a:gd name="connsiteX114" fmla="*/ 5145206 w 5363570"/>
              <a:gd name="connsiteY114" fmla="*/ 5991367 h 6291618"/>
              <a:gd name="connsiteX115" fmla="*/ 5158854 w 5363570"/>
              <a:gd name="connsiteY115" fmla="*/ 6059606 h 6291618"/>
              <a:gd name="connsiteX116" fmla="*/ 5240740 w 5363570"/>
              <a:gd name="connsiteY116" fmla="*/ 6114197 h 6291618"/>
              <a:gd name="connsiteX117" fmla="*/ 5281683 w 5363570"/>
              <a:gd name="connsiteY117" fmla="*/ 6141493 h 6291618"/>
              <a:gd name="connsiteX118" fmla="*/ 5308979 w 5363570"/>
              <a:gd name="connsiteY118" fmla="*/ 6182436 h 6291618"/>
              <a:gd name="connsiteX119" fmla="*/ 5363570 w 5363570"/>
              <a:gd name="connsiteY119" fmla="*/ 6291618 h 6291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5363570" h="6291618">
                <a:moveTo>
                  <a:pt x="0" y="0"/>
                </a:moveTo>
                <a:lnTo>
                  <a:pt x="477672" y="13648"/>
                </a:lnTo>
                <a:cubicBezTo>
                  <a:pt x="514310" y="15352"/>
                  <a:pt x="550991" y="19610"/>
                  <a:pt x="586854" y="27295"/>
                </a:cubicBezTo>
                <a:cubicBezTo>
                  <a:pt x="614987" y="33324"/>
                  <a:pt x="640053" y="52384"/>
                  <a:pt x="668740" y="54591"/>
                </a:cubicBezTo>
                <a:lnTo>
                  <a:pt x="846161" y="68239"/>
                </a:lnTo>
                <a:cubicBezTo>
                  <a:pt x="890127" y="79231"/>
                  <a:pt x="937530" y="92624"/>
                  <a:pt x="982639" y="95534"/>
                </a:cubicBezTo>
                <a:cubicBezTo>
                  <a:pt x="1096225" y="102862"/>
                  <a:pt x="1210102" y="104633"/>
                  <a:pt x="1323833" y="109182"/>
                </a:cubicBezTo>
                <a:cubicBezTo>
                  <a:pt x="1396621" y="104633"/>
                  <a:pt x="1469668" y="103169"/>
                  <a:pt x="1542197" y="95534"/>
                </a:cubicBezTo>
                <a:cubicBezTo>
                  <a:pt x="1556504" y="94028"/>
                  <a:pt x="1570273" y="75453"/>
                  <a:pt x="1583140" y="81887"/>
                </a:cubicBezTo>
                <a:cubicBezTo>
                  <a:pt x="1596007" y="88321"/>
                  <a:pt x="1592239" y="109182"/>
                  <a:pt x="1596788" y="122830"/>
                </a:cubicBezTo>
                <a:cubicBezTo>
                  <a:pt x="1587689" y="209266"/>
                  <a:pt x="1585039" y="296626"/>
                  <a:pt x="1569492" y="382137"/>
                </a:cubicBezTo>
                <a:cubicBezTo>
                  <a:pt x="1566558" y="398275"/>
                  <a:pt x="1548658" y="408005"/>
                  <a:pt x="1542197" y="423081"/>
                </a:cubicBezTo>
                <a:cubicBezTo>
                  <a:pt x="1534808" y="440321"/>
                  <a:pt x="1535938" y="460432"/>
                  <a:pt x="1528549" y="477672"/>
                </a:cubicBezTo>
                <a:cubicBezTo>
                  <a:pt x="1449176" y="662877"/>
                  <a:pt x="1545118" y="387026"/>
                  <a:pt x="1487606" y="559558"/>
                </a:cubicBezTo>
                <a:cubicBezTo>
                  <a:pt x="1496704" y="573206"/>
                  <a:pt x="1500230" y="593166"/>
                  <a:pt x="1514901" y="600501"/>
                </a:cubicBezTo>
                <a:cubicBezTo>
                  <a:pt x="1583108" y="634605"/>
                  <a:pt x="1742452" y="636902"/>
                  <a:pt x="1801504" y="641445"/>
                </a:cubicBezTo>
                <a:cubicBezTo>
                  <a:pt x="1810603" y="655093"/>
                  <a:pt x="1825777" y="666266"/>
                  <a:pt x="1828800" y="682388"/>
                </a:cubicBezTo>
                <a:cubicBezTo>
                  <a:pt x="1892024" y="1019579"/>
                  <a:pt x="1811935" y="768267"/>
                  <a:pt x="1856095" y="900752"/>
                </a:cubicBezTo>
                <a:cubicBezTo>
                  <a:pt x="1859912" y="927472"/>
                  <a:pt x="1858094" y="1012890"/>
                  <a:pt x="1897039" y="1037230"/>
                </a:cubicBezTo>
                <a:cubicBezTo>
                  <a:pt x="1921437" y="1052479"/>
                  <a:pt x="1978925" y="1064525"/>
                  <a:pt x="1978925" y="1064525"/>
                </a:cubicBezTo>
                <a:cubicBezTo>
                  <a:pt x="1983474" y="1078173"/>
                  <a:pt x="1980866" y="1097107"/>
                  <a:pt x="1992573" y="1105469"/>
                </a:cubicBezTo>
                <a:cubicBezTo>
                  <a:pt x="2040151" y="1139453"/>
                  <a:pt x="2169269" y="1142245"/>
                  <a:pt x="2210937" y="1146412"/>
                </a:cubicBezTo>
                <a:cubicBezTo>
                  <a:pt x="2228428" y="1142039"/>
                  <a:pt x="2286893" y="1128906"/>
                  <a:pt x="2306472" y="1119116"/>
                </a:cubicBezTo>
                <a:cubicBezTo>
                  <a:pt x="2321143" y="1111781"/>
                  <a:pt x="2333767" y="1100919"/>
                  <a:pt x="2347415" y="1091821"/>
                </a:cubicBezTo>
                <a:cubicBezTo>
                  <a:pt x="2351964" y="1064525"/>
                  <a:pt x="2355636" y="1037069"/>
                  <a:pt x="2361063" y="1009934"/>
                </a:cubicBezTo>
                <a:cubicBezTo>
                  <a:pt x="2368894" y="970779"/>
                  <a:pt x="2372870" y="943536"/>
                  <a:pt x="2402006" y="914400"/>
                </a:cubicBezTo>
                <a:cubicBezTo>
                  <a:pt x="2413604" y="902802"/>
                  <a:pt x="2429301" y="896203"/>
                  <a:pt x="2442949" y="887104"/>
                </a:cubicBezTo>
                <a:cubicBezTo>
                  <a:pt x="2452684" y="857900"/>
                  <a:pt x="2458993" y="827005"/>
                  <a:pt x="2483892" y="805218"/>
                </a:cubicBezTo>
                <a:cubicBezTo>
                  <a:pt x="2508580" y="783616"/>
                  <a:pt x="2565779" y="750627"/>
                  <a:pt x="2565779" y="750627"/>
                </a:cubicBezTo>
                <a:cubicBezTo>
                  <a:pt x="2624919" y="755176"/>
                  <a:pt x="2685888" y="748992"/>
                  <a:pt x="2743200" y="764275"/>
                </a:cubicBezTo>
                <a:cubicBezTo>
                  <a:pt x="2759049" y="768501"/>
                  <a:pt x="2758897" y="793620"/>
                  <a:pt x="2770495" y="805218"/>
                </a:cubicBezTo>
                <a:cubicBezTo>
                  <a:pt x="2782094" y="816816"/>
                  <a:pt x="2796768" y="825178"/>
                  <a:pt x="2811439" y="832513"/>
                </a:cubicBezTo>
                <a:cubicBezTo>
                  <a:pt x="2857169" y="855378"/>
                  <a:pt x="2936287" y="855484"/>
                  <a:pt x="2975212" y="859809"/>
                </a:cubicBezTo>
                <a:cubicBezTo>
                  <a:pt x="2988860" y="868907"/>
                  <a:pt x="3001166" y="880442"/>
                  <a:pt x="3016155" y="887104"/>
                </a:cubicBezTo>
                <a:cubicBezTo>
                  <a:pt x="3096802" y="922947"/>
                  <a:pt x="3127177" y="917637"/>
                  <a:pt x="3220872" y="928048"/>
                </a:cubicBezTo>
                <a:cubicBezTo>
                  <a:pt x="3234520" y="932597"/>
                  <a:pt x="3253453" y="929989"/>
                  <a:pt x="3261815" y="941695"/>
                </a:cubicBezTo>
                <a:cubicBezTo>
                  <a:pt x="3278538" y="965108"/>
                  <a:pt x="3280012" y="996286"/>
                  <a:pt x="3289110" y="1023582"/>
                </a:cubicBezTo>
                <a:cubicBezTo>
                  <a:pt x="3293659" y="1037230"/>
                  <a:pt x="3294778" y="1052555"/>
                  <a:pt x="3302758" y="1064525"/>
                </a:cubicBezTo>
                <a:cubicBezTo>
                  <a:pt x="3370530" y="1166183"/>
                  <a:pt x="3283426" y="1041326"/>
                  <a:pt x="3370997" y="1146412"/>
                </a:cubicBezTo>
                <a:cubicBezTo>
                  <a:pt x="3381498" y="1159013"/>
                  <a:pt x="3385484" y="1177109"/>
                  <a:pt x="3398292" y="1187355"/>
                </a:cubicBezTo>
                <a:cubicBezTo>
                  <a:pt x="3409526" y="1196342"/>
                  <a:pt x="3426369" y="1194569"/>
                  <a:pt x="3439236" y="1201003"/>
                </a:cubicBezTo>
                <a:cubicBezTo>
                  <a:pt x="3545066" y="1253917"/>
                  <a:pt x="3418207" y="1207640"/>
                  <a:pt x="3521122" y="1241946"/>
                </a:cubicBezTo>
                <a:cubicBezTo>
                  <a:pt x="3530221" y="1255594"/>
                  <a:pt x="3534508" y="1274196"/>
                  <a:pt x="3548418" y="1282890"/>
                </a:cubicBezTo>
                <a:cubicBezTo>
                  <a:pt x="3572816" y="1298139"/>
                  <a:pt x="3630304" y="1310185"/>
                  <a:pt x="3630304" y="1310185"/>
                </a:cubicBezTo>
                <a:cubicBezTo>
                  <a:pt x="3671247" y="1305636"/>
                  <a:pt x="3712499" y="1303309"/>
                  <a:pt x="3753134" y="1296537"/>
                </a:cubicBezTo>
                <a:cubicBezTo>
                  <a:pt x="3845949" y="1281068"/>
                  <a:pt x="3740705" y="1287033"/>
                  <a:pt x="3835021" y="1255594"/>
                </a:cubicBezTo>
                <a:cubicBezTo>
                  <a:pt x="3861273" y="1246843"/>
                  <a:pt x="3889612" y="1246495"/>
                  <a:pt x="3916907" y="1241946"/>
                </a:cubicBezTo>
                <a:cubicBezTo>
                  <a:pt x="4054644" y="1259163"/>
                  <a:pt x="3991290" y="1243995"/>
                  <a:pt x="4107976" y="1282890"/>
                </a:cubicBezTo>
                <a:lnTo>
                  <a:pt x="4148919" y="1296537"/>
                </a:lnTo>
                <a:cubicBezTo>
                  <a:pt x="4174632" y="1322250"/>
                  <a:pt x="4196603" y="1349575"/>
                  <a:pt x="4230806" y="1364776"/>
                </a:cubicBezTo>
                <a:cubicBezTo>
                  <a:pt x="4257098" y="1376461"/>
                  <a:pt x="4288752" y="1376113"/>
                  <a:pt x="4312692" y="1392072"/>
                </a:cubicBezTo>
                <a:cubicBezTo>
                  <a:pt x="4365606" y="1427347"/>
                  <a:pt x="4338075" y="1414180"/>
                  <a:pt x="4394579" y="1433015"/>
                </a:cubicBezTo>
                <a:cubicBezTo>
                  <a:pt x="4399128" y="1446663"/>
                  <a:pt x="4405654" y="1459804"/>
                  <a:pt x="4408227" y="1473958"/>
                </a:cubicBezTo>
                <a:cubicBezTo>
                  <a:pt x="4424461" y="1563242"/>
                  <a:pt x="4429370" y="1627999"/>
                  <a:pt x="4408227" y="1719618"/>
                </a:cubicBezTo>
                <a:cubicBezTo>
                  <a:pt x="4404539" y="1735601"/>
                  <a:pt x="4388267" y="1745890"/>
                  <a:pt x="4380931" y="1760561"/>
                </a:cubicBezTo>
                <a:cubicBezTo>
                  <a:pt x="4374497" y="1773428"/>
                  <a:pt x="4371832" y="1787856"/>
                  <a:pt x="4367283" y="1801504"/>
                </a:cubicBezTo>
                <a:cubicBezTo>
                  <a:pt x="4380688" y="1962362"/>
                  <a:pt x="4329339" y="1952487"/>
                  <a:pt x="4421875" y="1978925"/>
                </a:cubicBezTo>
                <a:cubicBezTo>
                  <a:pt x="4439910" y="1984078"/>
                  <a:pt x="4458269" y="1988024"/>
                  <a:pt x="4476466" y="1992573"/>
                </a:cubicBezTo>
                <a:cubicBezTo>
                  <a:pt x="4551531" y="2042618"/>
                  <a:pt x="4487836" y="1992571"/>
                  <a:pt x="4544704" y="2060812"/>
                </a:cubicBezTo>
                <a:cubicBezTo>
                  <a:pt x="4577541" y="2100216"/>
                  <a:pt x="4586335" y="2102213"/>
                  <a:pt x="4626591" y="2129051"/>
                </a:cubicBezTo>
                <a:cubicBezTo>
                  <a:pt x="4631140" y="2142699"/>
                  <a:pt x="4640239" y="2155608"/>
                  <a:pt x="4640239" y="2169994"/>
                </a:cubicBezTo>
                <a:cubicBezTo>
                  <a:pt x="4640239" y="2188751"/>
                  <a:pt x="4638308" y="2209938"/>
                  <a:pt x="4626591" y="2224585"/>
                </a:cubicBezTo>
                <a:cubicBezTo>
                  <a:pt x="4617604" y="2235819"/>
                  <a:pt x="4599838" y="2235868"/>
                  <a:pt x="4585648" y="2238233"/>
                </a:cubicBezTo>
                <a:cubicBezTo>
                  <a:pt x="4545013" y="2245006"/>
                  <a:pt x="4503761" y="2247332"/>
                  <a:pt x="4462818" y="2251881"/>
                </a:cubicBezTo>
                <a:cubicBezTo>
                  <a:pt x="4449170" y="2265529"/>
                  <a:pt x="4433725" y="2277589"/>
                  <a:pt x="4421875" y="2292824"/>
                </a:cubicBezTo>
                <a:cubicBezTo>
                  <a:pt x="4401734" y="2318719"/>
                  <a:pt x="4367283" y="2374710"/>
                  <a:pt x="4367283" y="2374710"/>
                </a:cubicBezTo>
                <a:cubicBezTo>
                  <a:pt x="4313969" y="2534657"/>
                  <a:pt x="4361775" y="2374960"/>
                  <a:pt x="4326340" y="2552131"/>
                </a:cubicBezTo>
                <a:cubicBezTo>
                  <a:pt x="4323519" y="2566238"/>
                  <a:pt x="4324399" y="2584713"/>
                  <a:pt x="4312692" y="2593075"/>
                </a:cubicBezTo>
                <a:cubicBezTo>
                  <a:pt x="4289279" y="2609798"/>
                  <a:pt x="4258101" y="2611272"/>
                  <a:pt x="4230806" y="2620370"/>
                </a:cubicBezTo>
                <a:lnTo>
                  <a:pt x="4189863" y="2634018"/>
                </a:lnTo>
                <a:cubicBezTo>
                  <a:pt x="4176215" y="2647666"/>
                  <a:pt x="4165677" y="2665385"/>
                  <a:pt x="4148919" y="2674961"/>
                </a:cubicBezTo>
                <a:cubicBezTo>
                  <a:pt x="4132633" y="2684267"/>
                  <a:pt x="4108975" y="2676892"/>
                  <a:pt x="4094328" y="2688609"/>
                </a:cubicBezTo>
                <a:cubicBezTo>
                  <a:pt x="4083094" y="2697596"/>
                  <a:pt x="4089667" y="2718318"/>
                  <a:pt x="4080680" y="2729552"/>
                </a:cubicBezTo>
                <a:cubicBezTo>
                  <a:pt x="4070433" y="2742360"/>
                  <a:pt x="4051996" y="2745951"/>
                  <a:pt x="4039737" y="2756848"/>
                </a:cubicBezTo>
                <a:cubicBezTo>
                  <a:pt x="3929268" y="2855044"/>
                  <a:pt x="4001333" y="2824240"/>
                  <a:pt x="3916907" y="2852382"/>
                </a:cubicBezTo>
                <a:cubicBezTo>
                  <a:pt x="3901711" y="2897974"/>
                  <a:pt x="3901036" y="2896509"/>
                  <a:pt x="3889612" y="2947916"/>
                </a:cubicBezTo>
                <a:cubicBezTo>
                  <a:pt x="3884580" y="2970560"/>
                  <a:pt x="3881590" y="2993651"/>
                  <a:pt x="3875964" y="3016155"/>
                </a:cubicBezTo>
                <a:cubicBezTo>
                  <a:pt x="3872475" y="3030111"/>
                  <a:pt x="3865805" y="3043142"/>
                  <a:pt x="3862316" y="3057098"/>
                </a:cubicBezTo>
                <a:cubicBezTo>
                  <a:pt x="3834169" y="3169687"/>
                  <a:pt x="3863045" y="3081843"/>
                  <a:pt x="3835021" y="3179928"/>
                </a:cubicBezTo>
                <a:cubicBezTo>
                  <a:pt x="3831069" y="3193761"/>
                  <a:pt x="3827807" y="3208005"/>
                  <a:pt x="3821373" y="3220872"/>
                </a:cubicBezTo>
                <a:cubicBezTo>
                  <a:pt x="3814037" y="3235543"/>
                  <a:pt x="3803176" y="3248167"/>
                  <a:pt x="3794077" y="3261815"/>
                </a:cubicBezTo>
                <a:cubicBezTo>
                  <a:pt x="3791127" y="3288371"/>
                  <a:pt x="3775130" y="3444006"/>
                  <a:pt x="3766782" y="3480179"/>
                </a:cubicBezTo>
                <a:cubicBezTo>
                  <a:pt x="3760312" y="3508214"/>
                  <a:pt x="3755446" y="3538126"/>
                  <a:pt x="3739486" y="3562066"/>
                </a:cubicBezTo>
                <a:cubicBezTo>
                  <a:pt x="3704211" y="3614979"/>
                  <a:pt x="3717378" y="3587448"/>
                  <a:pt x="3698543" y="3643952"/>
                </a:cubicBezTo>
                <a:cubicBezTo>
                  <a:pt x="3703092" y="3657600"/>
                  <a:pt x="3700485" y="3676533"/>
                  <a:pt x="3712191" y="3684895"/>
                </a:cubicBezTo>
                <a:cubicBezTo>
                  <a:pt x="3745104" y="3708404"/>
                  <a:pt x="3838047" y="3719519"/>
                  <a:pt x="3875964" y="3725839"/>
                </a:cubicBezTo>
                <a:cubicBezTo>
                  <a:pt x="3995578" y="3845453"/>
                  <a:pt x="3843846" y="3699074"/>
                  <a:pt x="3957851" y="3794078"/>
                </a:cubicBezTo>
                <a:cubicBezTo>
                  <a:pt x="3972678" y="3806434"/>
                  <a:pt x="3983559" y="3823171"/>
                  <a:pt x="3998794" y="3835021"/>
                </a:cubicBezTo>
                <a:cubicBezTo>
                  <a:pt x="4024689" y="3855161"/>
                  <a:pt x="4057483" y="3866416"/>
                  <a:pt x="4080680" y="3889612"/>
                </a:cubicBezTo>
                <a:cubicBezTo>
                  <a:pt x="4098877" y="3907809"/>
                  <a:pt x="4115733" y="3927455"/>
                  <a:pt x="4135272" y="3944203"/>
                </a:cubicBezTo>
                <a:cubicBezTo>
                  <a:pt x="4147726" y="3954877"/>
                  <a:pt x="4163614" y="3960997"/>
                  <a:pt x="4176215" y="3971498"/>
                </a:cubicBezTo>
                <a:cubicBezTo>
                  <a:pt x="4215619" y="4004335"/>
                  <a:pt x="4217616" y="4013129"/>
                  <a:pt x="4244454" y="4053385"/>
                </a:cubicBezTo>
                <a:cubicBezTo>
                  <a:pt x="4252527" y="4109898"/>
                  <a:pt x="4251331" y="4142222"/>
                  <a:pt x="4271749" y="4189863"/>
                </a:cubicBezTo>
                <a:cubicBezTo>
                  <a:pt x="4279763" y="4208563"/>
                  <a:pt x="4291489" y="4225564"/>
                  <a:pt x="4299045" y="4244454"/>
                </a:cubicBezTo>
                <a:cubicBezTo>
                  <a:pt x="4309731" y="4271168"/>
                  <a:pt x="4299045" y="4317241"/>
                  <a:pt x="4326340" y="4326340"/>
                </a:cubicBezTo>
                <a:cubicBezTo>
                  <a:pt x="4382844" y="4345175"/>
                  <a:pt x="4355313" y="4332008"/>
                  <a:pt x="4408227" y="4367284"/>
                </a:cubicBezTo>
                <a:cubicBezTo>
                  <a:pt x="4456953" y="4513464"/>
                  <a:pt x="4445470" y="4445225"/>
                  <a:pt x="4421875" y="4681182"/>
                </a:cubicBezTo>
                <a:cubicBezTo>
                  <a:pt x="4419092" y="4709013"/>
                  <a:pt x="4390196" y="4755097"/>
                  <a:pt x="4380931" y="4776716"/>
                </a:cubicBezTo>
                <a:cubicBezTo>
                  <a:pt x="4375264" y="4789939"/>
                  <a:pt x="4371832" y="4804012"/>
                  <a:pt x="4367283" y="4817660"/>
                </a:cubicBezTo>
                <a:cubicBezTo>
                  <a:pt x="4371832" y="4867702"/>
                  <a:pt x="4366154" y="4919759"/>
                  <a:pt x="4380931" y="4967785"/>
                </a:cubicBezTo>
                <a:cubicBezTo>
                  <a:pt x="4385755" y="4983462"/>
                  <a:pt x="4412776" y="4981433"/>
                  <a:pt x="4421875" y="4995081"/>
                </a:cubicBezTo>
                <a:cubicBezTo>
                  <a:pt x="4432279" y="5010688"/>
                  <a:pt x="4430369" y="5031637"/>
                  <a:pt x="4435522" y="5049672"/>
                </a:cubicBezTo>
                <a:cubicBezTo>
                  <a:pt x="4439474" y="5063504"/>
                  <a:pt x="4443503" y="5077392"/>
                  <a:pt x="4449170" y="5090615"/>
                </a:cubicBezTo>
                <a:cubicBezTo>
                  <a:pt x="4520961" y="5258123"/>
                  <a:pt x="4435222" y="5049070"/>
                  <a:pt x="4503761" y="5186149"/>
                </a:cubicBezTo>
                <a:cubicBezTo>
                  <a:pt x="4560264" y="5299157"/>
                  <a:pt x="4466482" y="5150701"/>
                  <a:pt x="4544704" y="5268036"/>
                </a:cubicBezTo>
                <a:cubicBezTo>
                  <a:pt x="4518832" y="5345656"/>
                  <a:pt x="4510453" y="5352874"/>
                  <a:pt x="4544704" y="5472752"/>
                </a:cubicBezTo>
                <a:cubicBezTo>
                  <a:pt x="4550274" y="5492247"/>
                  <a:pt x="4611609" y="5508701"/>
                  <a:pt x="4626591" y="5513695"/>
                </a:cubicBezTo>
                <a:cubicBezTo>
                  <a:pt x="4635689" y="5527343"/>
                  <a:pt x="4646551" y="5539968"/>
                  <a:pt x="4653886" y="5554639"/>
                </a:cubicBezTo>
                <a:cubicBezTo>
                  <a:pt x="4684662" y="5616191"/>
                  <a:pt x="4645939" y="5577856"/>
                  <a:pt x="4694830" y="5636525"/>
                </a:cubicBezTo>
                <a:cubicBezTo>
                  <a:pt x="4790882" y="5751788"/>
                  <a:pt x="4665473" y="5579873"/>
                  <a:pt x="4817660" y="5732060"/>
                </a:cubicBezTo>
                <a:lnTo>
                  <a:pt x="4858603" y="5773003"/>
                </a:lnTo>
                <a:cubicBezTo>
                  <a:pt x="4869309" y="5794415"/>
                  <a:pt x="4893901" y="5849244"/>
                  <a:pt x="4913194" y="5868537"/>
                </a:cubicBezTo>
                <a:cubicBezTo>
                  <a:pt x="4929278" y="5884621"/>
                  <a:pt x="4949150" y="5896437"/>
                  <a:pt x="4967785" y="5909481"/>
                </a:cubicBezTo>
                <a:cubicBezTo>
                  <a:pt x="5035204" y="5956675"/>
                  <a:pt x="5030143" y="5960442"/>
                  <a:pt x="5090615" y="5977719"/>
                </a:cubicBezTo>
                <a:cubicBezTo>
                  <a:pt x="5108650" y="5982872"/>
                  <a:pt x="5127009" y="5986818"/>
                  <a:pt x="5145206" y="5991367"/>
                </a:cubicBezTo>
                <a:cubicBezTo>
                  <a:pt x="5149755" y="6014113"/>
                  <a:pt x="5148480" y="6038858"/>
                  <a:pt x="5158854" y="6059606"/>
                </a:cubicBezTo>
                <a:cubicBezTo>
                  <a:pt x="5184725" y="6111349"/>
                  <a:pt x="5200303" y="6093978"/>
                  <a:pt x="5240740" y="6114197"/>
                </a:cubicBezTo>
                <a:cubicBezTo>
                  <a:pt x="5255411" y="6121533"/>
                  <a:pt x="5268035" y="6132394"/>
                  <a:pt x="5281683" y="6141493"/>
                </a:cubicBezTo>
                <a:cubicBezTo>
                  <a:pt x="5290782" y="6155141"/>
                  <a:pt x="5302317" y="6167447"/>
                  <a:pt x="5308979" y="6182436"/>
                </a:cubicBezTo>
                <a:cubicBezTo>
                  <a:pt x="5359164" y="6295350"/>
                  <a:pt x="5307514" y="6235560"/>
                  <a:pt x="5363570" y="6291618"/>
                </a:cubicBezTo>
              </a:path>
            </a:pathLst>
          </a:custGeom>
          <a:noFill/>
          <a:ln w="76200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72722" y="3136761"/>
            <a:ext cx="2508572" cy="315983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85818" y="1213100"/>
            <a:ext cx="344612" cy="33415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01173" y="1211974"/>
            <a:ext cx="344612" cy="33415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40798" y="815004"/>
            <a:ext cx="344612" cy="33415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7799" y="744608"/>
            <a:ext cx="344612" cy="33415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97868" y="1279496"/>
            <a:ext cx="344612" cy="334153"/>
          </a:xfrm>
          <a:prstGeom prst="rect">
            <a:avLst/>
          </a:prstGeom>
        </p:spPr>
      </p:pic>
      <p:sp>
        <p:nvSpPr>
          <p:cNvPr id="8" name="Полилиния 7"/>
          <p:cNvSpPr/>
          <p:nvPr/>
        </p:nvSpPr>
        <p:spPr>
          <a:xfrm>
            <a:off x="2784143" y="2852382"/>
            <a:ext cx="4995081" cy="1269242"/>
          </a:xfrm>
          <a:custGeom>
            <a:avLst/>
            <a:gdLst>
              <a:gd name="connsiteX0" fmla="*/ 0 w 4995081"/>
              <a:gd name="connsiteY0" fmla="*/ 491319 h 1269242"/>
              <a:gd name="connsiteX1" fmla="*/ 68239 w 4995081"/>
              <a:gd name="connsiteY1" fmla="*/ 464024 h 1269242"/>
              <a:gd name="connsiteX2" fmla="*/ 723332 w 4995081"/>
              <a:gd name="connsiteY2" fmla="*/ 464024 h 1269242"/>
              <a:gd name="connsiteX3" fmla="*/ 750627 w 4995081"/>
              <a:gd name="connsiteY3" fmla="*/ 423081 h 1269242"/>
              <a:gd name="connsiteX4" fmla="*/ 832514 w 4995081"/>
              <a:gd name="connsiteY4" fmla="*/ 395785 h 1269242"/>
              <a:gd name="connsiteX5" fmla="*/ 928048 w 4995081"/>
              <a:gd name="connsiteY5" fmla="*/ 409433 h 1269242"/>
              <a:gd name="connsiteX6" fmla="*/ 1078173 w 4995081"/>
              <a:gd name="connsiteY6" fmla="*/ 436728 h 1269242"/>
              <a:gd name="connsiteX7" fmla="*/ 1146412 w 4995081"/>
              <a:gd name="connsiteY7" fmla="*/ 518615 h 1269242"/>
              <a:gd name="connsiteX8" fmla="*/ 1173708 w 4995081"/>
              <a:gd name="connsiteY8" fmla="*/ 559558 h 1269242"/>
              <a:gd name="connsiteX9" fmla="*/ 1296538 w 4995081"/>
              <a:gd name="connsiteY9" fmla="*/ 627797 h 1269242"/>
              <a:gd name="connsiteX10" fmla="*/ 1337481 w 4995081"/>
              <a:gd name="connsiteY10" fmla="*/ 655093 h 1269242"/>
              <a:gd name="connsiteX11" fmla="*/ 1378424 w 4995081"/>
              <a:gd name="connsiteY11" fmla="*/ 668740 h 1269242"/>
              <a:gd name="connsiteX12" fmla="*/ 1446663 w 4995081"/>
              <a:gd name="connsiteY12" fmla="*/ 736979 h 1269242"/>
              <a:gd name="connsiteX13" fmla="*/ 1583141 w 4995081"/>
              <a:gd name="connsiteY13" fmla="*/ 764275 h 1269242"/>
              <a:gd name="connsiteX14" fmla="*/ 1719618 w 4995081"/>
              <a:gd name="connsiteY14" fmla="*/ 777922 h 1269242"/>
              <a:gd name="connsiteX15" fmla="*/ 1760561 w 4995081"/>
              <a:gd name="connsiteY15" fmla="*/ 791570 h 1269242"/>
              <a:gd name="connsiteX16" fmla="*/ 2088108 w 4995081"/>
              <a:gd name="connsiteY16" fmla="*/ 791570 h 1269242"/>
              <a:gd name="connsiteX17" fmla="*/ 2197290 w 4995081"/>
              <a:gd name="connsiteY17" fmla="*/ 777922 h 1269242"/>
              <a:gd name="connsiteX18" fmla="*/ 2292824 w 4995081"/>
              <a:gd name="connsiteY18" fmla="*/ 764275 h 1269242"/>
              <a:gd name="connsiteX19" fmla="*/ 2320120 w 4995081"/>
              <a:gd name="connsiteY19" fmla="*/ 723331 h 1269242"/>
              <a:gd name="connsiteX20" fmla="*/ 2402006 w 4995081"/>
              <a:gd name="connsiteY20" fmla="*/ 696036 h 1269242"/>
              <a:gd name="connsiteX21" fmla="*/ 2442950 w 4995081"/>
              <a:gd name="connsiteY21" fmla="*/ 682388 h 1269242"/>
              <a:gd name="connsiteX22" fmla="*/ 2634018 w 4995081"/>
              <a:gd name="connsiteY22" fmla="*/ 614149 h 1269242"/>
              <a:gd name="connsiteX23" fmla="*/ 2797791 w 4995081"/>
              <a:gd name="connsiteY23" fmla="*/ 627797 h 1269242"/>
              <a:gd name="connsiteX24" fmla="*/ 2879678 w 4995081"/>
              <a:gd name="connsiteY24" fmla="*/ 668740 h 1269242"/>
              <a:gd name="connsiteX25" fmla="*/ 2920621 w 4995081"/>
              <a:gd name="connsiteY25" fmla="*/ 682388 h 1269242"/>
              <a:gd name="connsiteX26" fmla="*/ 2975212 w 4995081"/>
              <a:gd name="connsiteY26" fmla="*/ 614149 h 1269242"/>
              <a:gd name="connsiteX27" fmla="*/ 3002508 w 4995081"/>
              <a:gd name="connsiteY27" fmla="*/ 573206 h 1269242"/>
              <a:gd name="connsiteX28" fmla="*/ 3043451 w 4995081"/>
              <a:gd name="connsiteY28" fmla="*/ 559558 h 1269242"/>
              <a:gd name="connsiteX29" fmla="*/ 3125338 w 4995081"/>
              <a:gd name="connsiteY29" fmla="*/ 518615 h 1269242"/>
              <a:gd name="connsiteX30" fmla="*/ 3248167 w 4995081"/>
              <a:gd name="connsiteY30" fmla="*/ 423081 h 1269242"/>
              <a:gd name="connsiteX31" fmla="*/ 3302758 w 4995081"/>
              <a:gd name="connsiteY31" fmla="*/ 341194 h 1269242"/>
              <a:gd name="connsiteX32" fmla="*/ 3384645 w 4995081"/>
              <a:gd name="connsiteY32" fmla="*/ 286603 h 1269242"/>
              <a:gd name="connsiteX33" fmla="*/ 3398293 w 4995081"/>
              <a:gd name="connsiteY33" fmla="*/ 245660 h 1269242"/>
              <a:gd name="connsiteX34" fmla="*/ 3439236 w 4995081"/>
              <a:gd name="connsiteY34" fmla="*/ 218364 h 1269242"/>
              <a:gd name="connsiteX35" fmla="*/ 3466532 w 4995081"/>
              <a:gd name="connsiteY35" fmla="*/ 177421 h 1269242"/>
              <a:gd name="connsiteX36" fmla="*/ 3493827 w 4995081"/>
              <a:gd name="connsiteY36" fmla="*/ 68239 h 1269242"/>
              <a:gd name="connsiteX37" fmla="*/ 3507475 w 4995081"/>
              <a:gd name="connsiteY37" fmla="*/ 27296 h 1269242"/>
              <a:gd name="connsiteX38" fmla="*/ 3548418 w 4995081"/>
              <a:gd name="connsiteY38" fmla="*/ 0 h 1269242"/>
              <a:gd name="connsiteX39" fmla="*/ 3698544 w 4995081"/>
              <a:gd name="connsiteY39" fmla="*/ 13648 h 1269242"/>
              <a:gd name="connsiteX40" fmla="*/ 3766782 w 4995081"/>
              <a:gd name="connsiteY40" fmla="*/ 81887 h 1269242"/>
              <a:gd name="connsiteX41" fmla="*/ 3835021 w 4995081"/>
              <a:gd name="connsiteY41" fmla="*/ 163773 h 1269242"/>
              <a:gd name="connsiteX42" fmla="*/ 3848669 w 4995081"/>
              <a:gd name="connsiteY42" fmla="*/ 204717 h 1269242"/>
              <a:gd name="connsiteX43" fmla="*/ 3875964 w 4995081"/>
              <a:gd name="connsiteY43" fmla="*/ 245660 h 1269242"/>
              <a:gd name="connsiteX44" fmla="*/ 3916908 w 4995081"/>
              <a:gd name="connsiteY44" fmla="*/ 327546 h 1269242"/>
              <a:gd name="connsiteX45" fmla="*/ 3971499 w 4995081"/>
              <a:gd name="connsiteY45" fmla="*/ 450376 h 1269242"/>
              <a:gd name="connsiteX46" fmla="*/ 3998794 w 4995081"/>
              <a:gd name="connsiteY46" fmla="*/ 573206 h 1269242"/>
              <a:gd name="connsiteX47" fmla="*/ 4026090 w 4995081"/>
              <a:gd name="connsiteY47" fmla="*/ 614149 h 1269242"/>
              <a:gd name="connsiteX48" fmla="*/ 4080681 w 4995081"/>
              <a:gd name="connsiteY48" fmla="*/ 709684 h 1269242"/>
              <a:gd name="connsiteX49" fmla="*/ 4121624 w 4995081"/>
              <a:gd name="connsiteY49" fmla="*/ 750627 h 1269242"/>
              <a:gd name="connsiteX50" fmla="*/ 4217158 w 4995081"/>
              <a:gd name="connsiteY50" fmla="*/ 859809 h 1269242"/>
              <a:gd name="connsiteX51" fmla="*/ 4312693 w 4995081"/>
              <a:gd name="connsiteY51" fmla="*/ 914400 h 1269242"/>
              <a:gd name="connsiteX52" fmla="*/ 4339988 w 4995081"/>
              <a:gd name="connsiteY52" fmla="*/ 996287 h 1269242"/>
              <a:gd name="connsiteX53" fmla="*/ 4462818 w 4995081"/>
              <a:gd name="connsiteY53" fmla="*/ 1091821 h 1269242"/>
              <a:gd name="connsiteX54" fmla="*/ 4544705 w 4995081"/>
              <a:gd name="connsiteY54" fmla="*/ 1132764 h 1269242"/>
              <a:gd name="connsiteX55" fmla="*/ 4599296 w 4995081"/>
              <a:gd name="connsiteY55" fmla="*/ 1119117 h 1269242"/>
              <a:gd name="connsiteX56" fmla="*/ 4640239 w 4995081"/>
              <a:gd name="connsiteY56" fmla="*/ 1105469 h 1269242"/>
              <a:gd name="connsiteX57" fmla="*/ 4776717 w 4995081"/>
              <a:gd name="connsiteY57" fmla="*/ 1132764 h 1269242"/>
              <a:gd name="connsiteX58" fmla="*/ 4858603 w 4995081"/>
              <a:gd name="connsiteY58" fmla="*/ 1187355 h 1269242"/>
              <a:gd name="connsiteX59" fmla="*/ 4940490 w 4995081"/>
              <a:gd name="connsiteY59" fmla="*/ 1241946 h 1269242"/>
              <a:gd name="connsiteX60" fmla="*/ 4995081 w 4995081"/>
              <a:gd name="connsiteY60" fmla="*/ 1269242 h 12692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4995081" h="1269242">
                <a:moveTo>
                  <a:pt x="0" y="491319"/>
                </a:moveTo>
                <a:cubicBezTo>
                  <a:pt x="22746" y="482221"/>
                  <a:pt x="43745" y="464514"/>
                  <a:pt x="68239" y="464024"/>
                </a:cubicBezTo>
                <a:cubicBezTo>
                  <a:pt x="781465" y="449760"/>
                  <a:pt x="482179" y="544408"/>
                  <a:pt x="723332" y="464024"/>
                </a:cubicBezTo>
                <a:cubicBezTo>
                  <a:pt x="732430" y="450376"/>
                  <a:pt x="736718" y="431774"/>
                  <a:pt x="750627" y="423081"/>
                </a:cubicBezTo>
                <a:cubicBezTo>
                  <a:pt x="775026" y="407832"/>
                  <a:pt x="832514" y="395785"/>
                  <a:pt x="832514" y="395785"/>
                </a:cubicBezTo>
                <a:lnTo>
                  <a:pt x="928048" y="409433"/>
                </a:lnTo>
                <a:cubicBezTo>
                  <a:pt x="1056649" y="426580"/>
                  <a:pt x="1000417" y="410811"/>
                  <a:pt x="1078173" y="436728"/>
                </a:cubicBezTo>
                <a:cubicBezTo>
                  <a:pt x="1145941" y="538380"/>
                  <a:pt x="1058846" y="413537"/>
                  <a:pt x="1146412" y="518615"/>
                </a:cubicBezTo>
                <a:cubicBezTo>
                  <a:pt x="1156913" y="531216"/>
                  <a:pt x="1161364" y="548757"/>
                  <a:pt x="1173708" y="559558"/>
                </a:cubicBezTo>
                <a:cubicBezTo>
                  <a:pt x="1231467" y="610097"/>
                  <a:pt x="1240303" y="609052"/>
                  <a:pt x="1296538" y="627797"/>
                </a:cubicBezTo>
                <a:cubicBezTo>
                  <a:pt x="1310186" y="636896"/>
                  <a:pt x="1322810" y="647758"/>
                  <a:pt x="1337481" y="655093"/>
                </a:cubicBezTo>
                <a:cubicBezTo>
                  <a:pt x="1350348" y="661527"/>
                  <a:pt x="1367191" y="659753"/>
                  <a:pt x="1378424" y="668740"/>
                </a:cubicBezTo>
                <a:cubicBezTo>
                  <a:pt x="1469412" y="741530"/>
                  <a:pt x="1337480" y="682388"/>
                  <a:pt x="1446663" y="736979"/>
                </a:cubicBezTo>
                <a:cubicBezTo>
                  <a:pt x="1483738" y="755517"/>
                  <a:pt x="1550253" y="760406"/>
                  <a:pt x="1583141" y="764275"/>
                </a:cubicBezTo>
                <a:cubicBezTo>
                  <a:pt x="1628547" y="769617"/>
                  <a:pt x="1674126" y="773373"/>
                  <a:pt x="1719618" y="777922"/>
                </a:cubicBezTo>
                <a:cubicBezTo>
                  <a:pt x="1733266" y="782471"/>
                  <a:pt x="1746454" y="788749"/>
                  <a:pt x="1760561" y="791570"/>
                </a:cubicBezTo>
                <a:cubicBezTo>
                  <a:pt x="1894764" y="818411"/>
                  <a:pt x="1915558" y="801720"/>
                  <a:pt x="2088108" y="791570"/>
                </a:cubicBezTo>
                <a:lnTo>
                  <a:pt x="2197290" y="777922"/>
                </a:lnTo>
                <a:cubicBezTo>
                  <a:pt x="2229176" y="773671"/>
                  <a:pt x="2263429" y="777340"/>
                  <a:pt x="2292824" y="764275"/>
                </a:cubicBezTo>
                <a:cubicBezTo>
                  <a:pt x="2307813" y="757613"/>
                  <a:pt x="2306210" y="732025"/>
                  <a:pt x="2320120" y="723331"/>
                </a:cubicBezTo>
                <a:cubicBezTo>
                  <a:pt x="2344518" y="708082"/>
                  <a:pt x="2374711" y="705134"/>
                  <a:pt x="2402006" y="696036"/>
                </a:cubicBezTo>
                <a:cubicBezTo>
                  <a:pt x="2415654" y="691487"/>
                  <a:pt x="2430980" y="690368"/>
                  <a:pt x="2442950" y="682388"/>
                </a:cubicBezTo>
                <a:cubicBezTo>
                  <a:pt x="2555353" y="607452"/>
                  <a:pt x="2492284" y="631866"/>
                  <a:pt x="2634018" y="614149"/>
                </a:cubicBezTo>
                <a:cubicBezTo>
                  <a:pt x="2688609" y="618698"/>
                  <a:pt x="2743491" y="620557"/>
                  <a:pt x="2797791" y="627797"/>
                </a:cubicBezTo>
                <a:cubicBezTo>
                  <a:pt x="2844569" y="634034"/>
                  <a:pt x="2837854" y="647828"/>
                  <a:pt x="2879678" y="668740"/>
                </a:cubicBezTo>
                <a:cubicBezTo>
                  <a:pt x="2892545" y="675174"/>
                  <a:pt x="2906973" y="677839"/>
                  <a:pt x="2920621" y="682388"/>
                </a:cubicBezTo>
                <a:cubicBezTo>
                  <a:pt x="2947191" y="602681"/>
                  <a:pt x="2913481" y="675880"/>
                  <a:pt x="2975212" y="614149"/>
                </a:cubicBezTo>
                <a:cubicBezTo>
                  <a:pt x="2986810" y="602551"/>
                  <a:pt x="2989700" y="583453"/>
                  <a:pt x="3002508" y="573206"/>
                </a:cubicBezTo>
                <a:cubicBezTo>
                  <a:pt x="3013742" y="564219"/>
                  <a:pt x="3030584" y="565992"/>
                  <a:pt x="3043451" y="559558"/>
                </a:cubicBezTo>
                <a:cubicBezTo>
                  <a:pt x="3149275" y="506646"/>
                  <a:pt x="3022426" y="552919"/>
                  <a:pt x="3125338" y="518615"/>
                </a:cubicBezTo>
                <a:cubicBezTo>
                  <a:pt x="3217396" y="426556"/>
                  <a:pt x="3170603" y="448934"/>
                  <a:pt x="3248167" y="423081"/>
                </a:cubicBezTo>
                <a:cubicBezTo>
                  <a:pt x="3266364" y="395785"/>
                  <a:pt x="3275462" y="359391"/>
                  <a:pt x="3302758" y="341194"/>
                </a:cubicBezTo>
                <a:lnTo>
                  <a:pt x="3384645" y="286603"/>
                </a:lnTo>
                <a:cubicBezTo>
                  <a:pt x="3389194" y="272955"/>
                  <a:pt x="3389306" y="256894"/>
                  <a:pt x="3398293" y="245660"/>
                </a:cubicBezTo>
                <a:cubicBezTo>
                  <a:pt x="3408540" y="232852"/>
                  <a:pt x="3427638" y="229962"/>
                  <a:pt x="3439236" y="218364"/>
                </a:cubicBezTo>
                <a:cubicBezTo>
                  <a:pt x="3450834" y="206766"/>
                  <a:pt x="3457433" y="191069"/>
                  <a:pt x="3466532" y="177421"/>
                </a:cubicBezTo>
                <a:cubicBezTo>
                  <a:pt x="3497730" y="83822"/>
                  <a:pt x="3460885" y="200006"/>
                  <a:pt x="3493827" y="68239"/>
                </a:cubicBezTo>
                <a:cubicBezTo>
                  <a:pt x="3497316" y="54283"/>
                  <a:pt x="3498488" y="38530"/>
                  <a:pt x="3507475" y="27296"/>
                </a:cubicBezTo>
                <a:cubicBezTo>
                  <a:pt x="3517722" y="14488"/>
                  <a:pt x="3534770" y="9099"/>
                  <a:pt x="3548418" y="0"/>
                </a:cubicBezTo>
                <a:cubicBezTo>
                  <a:pt x="3598460" y="4549"/>
                  <a:pt x="3649411" y="3120"/>
                  <a:pt x="3698544" y="13648"/>
                </a:cubicBezTo>
                <a:cubicBezTo>
                  <a:pt x="3739159" y="22351"/>
                  <a:pt x="3744365" y="54986"/>
                  <a:pt x="3766782" y="81887"/>
                </a:cubicBezTo>
                <a:cubicBezTo>
                  <a:pt x="3804514" y="127166"/>
                  <a:pt x="3809606" y="112943"/>
                  <a:pt x="3835021" y="163773"/>
                </a:cubicBezTo>
                <a:cubicBezTo>
                  <a:pt x="3841455" y="176640"/>
                  <a:pt x="3842235" y="191850"/>
                  <a:pt x="3848669" y="204717"/>
                </a:cubicBezTo>
                <a:cubicBezTo>
                  <a:pt x="3856004" y="219388"/>
                  <a:pt x="3868629" y="230989"/>
                  <a:pt x="3875964" y="245660"/>
                </a:cubicBezTo>
                <a:cubicBezTo>
                  <a:pt x="3932464" y="358659"/>
                  <a:pt x="3838688" y="210218"/>
                  <a:pt x="3916908" y="327546"/>
                </a:cubicBezTo>
                <a:cubicBezTo>
                  <a:pt x="3949390" y="424994"/>
                  <a:pt x="3928243" y="385493"/>
                  <a:pt x="3971499" y="450376"/>
                </a:cubicBezTo>
                <a:cubicBezTo>
                  <a:pt x="3976740" y="481819"/>
                  <a:pt x="3981997" y="539612"/>
                  <a:pt x="3998794" y="573206"/>
                </a:cubicBezTo>
                <a:cubicBezTo>
                  <a:pt x="4006129" y="587877"/>
                  <a:pt x="4017952" y="599908"/>
                  <a:pt x="4026090" y="614149"/>
                </a:cubicBezTo>
                <a:cubicBezTo>
                  <a:pt x="4050363" y="656626"/>
                  <a:pt x="4050451" y="673408"/>
                  <a:pt x="4080681" y="709684"/>
                </a:cubicBezTo>
                <a:cubicBezTo>
                  <a:pt x="4093037" y="724511"/>
                  <a:pt x="4109775" y="735392"/>
                  <a:pt x="4121624" y="750627"/>
                </a:cubicBezTo>
                <a:cubicBezTo>
                  <a:pt x="4207360" y="860859"/>
                  <a:pt x="4137896" y="806969"/>
                  <a:pt x="4217158" y="859809"/>
                </a:cubicBezTo>
                <a:cubicBezTo>
                  <a:pt x="4256207" y="976953"/>
                  <a:pt x="4184589" y="802308"/>
                  <a:pt x="4312693" y="914400"/>
                </a:cubicBezTo>
                <a:cubicBezTo>
                  <a:pt x="4334346" y="933347"/>
                  <a:pt x="4319643" y="975942"/>
                  <a:pt x="4339988" y="996287"/>
                </a:cubicBezTo>
                <a:cubicBezTo>
                  <a:pt x="4404130" y="1060427"/>
                  <a:pt x="4364871" y="1026523"/>
                  <a:pt x="4462818" y="1091821"/>
                </a:cubicBezTo>
                <a:cubicBezTo>
                  <a:pt x="4515732" y="1127098"/>
                  <a:pt x="4488199" y="1113930"/>
                  <a:pt x="4544705" y="1132764"/>
                </a:cubicBezTo>
                <a:cubicBezTo>
                  <a:pt x="4562902" y="1128215"/>
                  <a:pt x="4581261" y="1124270"/>
                  <a:pt x="4599296" y="1119117"/>
                </a:cubicBezTo>
                <a:cubicBezTo>
                  <a:pt x="4613128" y="1115165"/>
                  <a:pt x="4625895" y="1104366"/>
                  <a:pt x="4640239" y="1105469"/>
                </a:cubicBezTo>
                <a:cubicBezTo>
                  <a:pt x="4686496" y="1109027"/>
                  <a:pt x="4776717" y="1132764"/>
                  <a:pt x="4776717" y="1132764"/>
                </a:cubicBezTo>
                <a:cubicBezTo>
                  <a:pt x="4867580" y="1223629"/>
                  <a:pt x="4769724" y="1137978"/>
                  <a:pt x="4858603" y="1187355"/>
                </a:cubicBezTo>
                <a:cubicBezTo>
                  <a:pt x="4887280" y="1203286"/>
                  <a:pt x="4909368" y="1231572"/>
                  <a:pt x="4940490" y="1241946"/>
                </a:cubicBezTo>
                <a:cubicBezTo>
                  <a:pt x="4987537" y="1257629"/>
                  <a:pt x="4971261" y="1245422"/>
                  <a:pt x="4995081" y="1269242"/>
                </a:cubicBezTo>
              </a:path>
            </a:pathLst>
          </a:custGeom>
          <a:noFill/>
          <a:ln w="76200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олилиния 22"/>
          <p:cNvSpPr/>
          <p:nvPr/>
        </p:nvSpPr>
        <p:spPr>
          <a:xfrm>
            <a:off x="4080582" y="1201003"/>
            <a:ext cx="1774308" cy="5240740"/>
          </a:xfrm>
          <a:custGeom>
            <a:avLst/>
            <a:gdLst>
              <a:gd name="connsiteX0" fmla="*/ 1446761 w 1774308"/>
              <a:gd name="connsiteY0" fmla="*/ 0 h 5240740"/>
              <a:gd name="connsiteX1" fmla="*/ 1378522 w 1774308"/>
              <a:gd name="connsiteY1" fmla="*/ 54591 h 5240740"/>
              <a:gd name="connsiteX2" fmla="*/ 1296636 w 1774308"/>
              <a:gd name="connsiteY2" fmla="*/ 218364 h 5240740"/>
              <a:gd name="connsiteX3" fmla="*/ 1201102 w 1774308"/>
              <a:gd name="connsiteY3" fmla="*/ 259307 h 5240740"/>
              <a:gd name="connsiteX4" fmla="*/ 1132863 w 1774308"/>
              <a:gd name="connsiteY4" fmla="*/ 464024 h 5240740"/>
              <a:gd name="connsiteX5" fmla="*/ 1119215 w 1774308"/>
              <a:gd name="connsiteY5" fmla="*/ 545910 h 5240740"/>
              <a:gd name="connsiteX6" fmla="*/ 1091919 w 1774308"/>
              <a:gd name="connsiteY6" fmla="*/ 627797 h 5240740"/>
              <a:gd name="connsiteX7" fmla="*/ 1146511 w 1774308"/>
              <a:gd name="connsiteY7" fmla="*/ 805218 h 5240740"/>
              <a:gd name="connsiteX8" fmla="*/ 1187454 w 1774308"/>
              <a:gd name="connsiteY8" fmla="*/ 832513 h 5240740"/>
              <a:gd name="connsiteX9" fmla="*/ 1214749 w 1774308"/>
              <a:gd name="connsiteY9" fmla="*/ 873457 h 5240740"/>
              <a:gd name="connsiteX10" fmla="*/ 1296636 w 1774308"/>
              <a:gd name="connsiteY10" fmla="*/ 928048 h 5240740"/>
              <a:gd name="connsiteX11" fmla="*/ 1337579 w 1774308"/>
              <a:gd name="connsiteY11" fmla="*/ 1009934 h 5240740"/>
              <a:gd name="connsiteX12" fmla="*/ 1351227 w 1774308"/>
              <a:gd name="connsiteY12" fmla="*/ 1050878 h 5240740"/>
              <a:gd name="connsiteX13" fmla="*/ 1337579 w 1774308"/>
              <a:gd name="connsiteY13" fmla="*/ 1119116 h 5240740"/>
              <a:gd name="connsiteX14" fmla="*/ 1296636 w 1774308"/>
              <a:gd name="connsiteY14" fmla="*/ 1132764 h 5240740"/>
              <a:gd name="connsiteX15" fmla="*/ 1146511 w 1774308"/>
              <a:gd name="connsiteY15" fmla="*/ 1146412 h 5240740"/>
              <a:gd name="connsiteX16" fmla="*/ 1078272 w 1774308"/>
              <a:gd name="connsiteY16" fmla="*/ 1228298 h 5240740"/>
              <a:gd name="connsiteX17" fmla="*/ 1037328 w 1774308"/>
              <a:gd name="connsiteY17" fmla="*/ 1241946 h 5240740"/>
              <a:gd name="connsiteX18" fmla="*/ 996385 w 1774308"/>
              <a:gd name="connsiteY18" fmla="*/ 1501254 h 5240740"/>
              <a:gd name="connsiteX19" fmla="*/ 955442 w 1774308"/>
              <a:gd name="connsiteY19" fmla="*/ 1651379 h 5240740"/>
              <a:gd name="connsiteX20" fmla="*/ 969090 w 1774308"/>
              <a:gd name="connsiteY20" fmla="*/ 1787857 h 5240740"/>
              <a:gd name="connsiteX21" fmla="*/ 1023681 w 1774308"/>
              <a:gd name="connsiteY21" fmla="*/ 1869743 h 5240740"/>
              <a:gd name="connsiteX22" fmla="*/ 1037328 w 1774308"/>
              <a:gd name="connsiteY22" fmla="*/ 1910687 h 5240740"/>
              <a:gd name="connsiteX23" fmla="*/ 1010033 w 1774308"/>
              <a:gd name="connsiteY23" fmla="*/ 2129051 h 5240740"/>
              <a:gd name="connsiteX24" fmla="*/ 982737 w 1774308"/>
              <a:gd name="connsiteY24" fmla="*/ 2210937 h 5240740"/>
              <a:gd name="connsiteX25" fmla="*/ 969090 w 1774308"/>
              <a:gd name="connsiteY25" fmla="*/ 2347415 h 5240740"/>
              <a:gd name="connsiteX26" fmla="*/ 941794 w 1774308"/>
              <a:gd name="connsiteY26" fmla="*/ 2388358 h 5240740"/>
              <a:gd name="connsiteX27" fmla="*/ 955442 w 1774308"/>
              <a:gd name="connsiteY27" fmla="*/ 2470245 h 5240740"/>
              <a:gd name="connsiteX28" fmla="*/ 969090 w 1774308"/>
              <a:gd name="connsiteY28" fmla="*/ 2511188 h 5240740"/>
              <a:gd name="connsiteX29" fmla="*/ 1010033 w 1774308"/>
              <a:gd name="connsiteY29" fmla="*/ 2524836 h 5240740"/>
              <a:gd name="connsiteX30" fmla="*/ 1132863 w 1774308"/>
              <a:gd name="connsiteY30" fmla="*/ 2620370 h 5240740"/>
              <a:gd name="connsiteX31" fmla="*/ 1173806 w 1774308"/>
              <a:gd name="connsiteY31" fmla="*/ 2647666 h 5240740"/>
              <a:gd name="connsiteX32" fmla="*/ 1255693 w 1774308"/>
              <a:gd name="connsiteY32" fmla="*/ 2674961 h 5240740"/>
              <a:gd name="connsiteX33" fmla="*/ 1269340 w 1774308"/>
              <a:gd name="connsiteY33" fmla="*/ 2729552 h 5240740"/>
              <a:gd name="connsiteX34" fmla="*/ 1296636 w 1774308"/>
              <a:gd name="connsiteY34" fmla="*/ 2770496 h 5240740"/>
              <a:gd name="connsiteX35" fmla="*/ 1378522 w 1774308"/>
              <a:gd name="connsiteY35" fmla="*/ 2838734 h 5240740"/>
              <a:gd name="connsiteX36" fmla="*/ 1460409 w 1774308"/>
              <a:gd name="connsiteY36" fmla="*/ 2866030 h 5240740"/>
              <a:gd name="connsiteX37" fmla="*/ 1569591 w 1774308"/>
              <a:gd name="connsiteY37" fmla="*/ 2961564 h 5240740"/>
              <a:gd name="connsiteX38" fmla="*/ 1610534 w 1774308"/>
              <a:gd name="connsiteY38" fmla="*/ 2988860 h 5240740"/>
              <a:gd name="connsiteX39" fmla="*/ 1651478 w 1774308"/>
              <a:gd name="connsiteY39" fmla="*/ 3016155 h 5240740"/>
              <a:gd name="connsiteX40" fmla="*/ 1678773 w 1774308"/>
              <a:gd name="connsiteY40" fmla="*/ 3057098 h 5240740"/>
              <a:gd name="connsiteX41" fmla="*/ 1719717 w 1774308"/>
              <a:gd name="connsiteY41" fmla="*/ 3084394 h 5240740"/>
              <a:gd name="connsiteX42" fmla="*/ 1774308 w 1774308"/>
              <a:gd name="connsiteY42" fmla="*/ 3166281 h 5240740"/>
              <a:gd name="connsiteX43" fmla="*/ 1733364 w 1774308"/>
              <a:gd name="connsiteY43" fmla="*/ 3384645 h 5240740"/>
              <a:gd name="connsiteX44" fmla="*/ 1719717 w 1774308"/>
              <a:gd name="connsiteY44" fmla="*/ 3425588 h 5240740"/>
              <a:gd name="connsiteX45" fmla="*/ 1678773 w 1774308"/>
              <a:gd name="connsiteY45" fmla="*/ 3452884 h 5240740"/>
              <a:gd name="connsiteX46" fmla="*/ 1542296 w 1774308"/>
              <a:gd name="connsiteY46" fmla="*/ 3507475 h 5240740"/>
              <a:gd name="connsiteX47" fmla="*/ 1515000 w 1774308"/>
              <a:gd name="connsiteY47" fmla="*/ 3548418 h 5240740"/>
              <a:gd name="connsiteX48" fmla="*/ 1433114 w 1774308"/>
              <a:gd name="connsiteY48" fmla="*/ 3589361 h 5240740"/>
              <a:gd name="connsiteX49" fmla="*/ 1405818 w 1774308"/>
              <a:gd name="connsiteY49" fmla="*/ 3630304 h 5240740"/>
              <a:gd name="connsiteX50" fmla="*/ 1282988 w 1774308"/>
              <a:gd name="connsiteY50" fmla="*/ 3698543 h 5240740"/>
              <a:gd name="connsiteX51" fmla="*/ 1201102 w 1774308"/>
              <a:gd name="connsiteY51" fmla="*/ 3766782 h 5240740"/>
              <a:gd name="connsiteX52" fmla="*/ 1119215 w 1774308"/>
              <a:gd name="connsiteY52" fmla="*/ 3739487 h 5240740"/>
              <a:gd name="connsiteX53" fmla="*/ 1023681 w 1774308"/>
              <a:gd name="connsiteY53" fmla="*/ 3725839 h 5240740"/>
              <a:gd name="connsiteX54" fmla="*/ 778021 w 1774308"/>
              <a:gd name="connsiteY54" fmla="*/ 3698543 h 5240740"/>
              <a:gd name="connsiteX55" fmla="*/ 682487 w 1774308"/>
              <a:gd name="connsiteY55" fmla="*/ 3712191 h 5240740"/>
              <a:gd name="connsiteX56" fmla="*/ 627896 w 1774308"/>
              <a:gd name="connsiteY56" fmla="*/ 3848669 h 5240740"/>
              <a:gd name="connsiteX57" fmla="*/ 573305 w 1774308"/>
              <a:gd name="connsiteY57" fmla="*/ 3930555 h 5240740"/>
              <a:gd name="connsiteX58" fmla="*/ 559657 w 1774308"/>
              <a:gd name="connsiteY58" fmla="*/ 3971498 h 5240740"/>
              <a:gd name="connsiteX59" fmla="*/ 518714 w 1774308"/>
              <a:gd name="connsiteY59" fmla="*/ 3998794 h 5240740"/>
              <a:gd name="connsiteX60" fmla="*/ 450475 w 1774308"/>
              <a:gd name="connsiteY60" fmla="*/ 4080681 h 5240740"/>
              <a:gd name="connsiteX61" fmla="*/ 436827 w 1774308"/>
              <a:gd name="connsiteY61" fmla="*/ 4121624 h 5240740"/>
              <a:gd name="connsiteX62" fmla="*/ 409531 w 1774308"/>
              <a:gd name="connsiteY62" fmla="*/ 4162567 h 5240740"/>
              <a:gd name="connsiteX63" fmla="*/ 382236 w 1774308"/>
              <a:gd name="connsiteY63" fmla="*/ 4217158 h 5240740"/>
              <a:gd name="connsiteX64" fmla="*/ 368588 w 1774308"/>
              <a:gd name="connsiteY64" fmla="*/ 4258101 h 5240740"/>
              <a:gd name="connsiteX65" fmla="*/ 327645 w 1774308"/>
              <a:gd name="connsiteY65" fmla="*/ 4299045 h 5240740"/>
              <a:gd name="connsiteX66" fmla="*/ 273054 w 1774308"/>
              <a:gd name="connsiteY66" fmla="*/ 4353636 h 5240740"/>
              <a:gd name="connsiteX67" fmla="*/ 245758 w 1774308"/>
              <a:gd name="connsiteY67" fmla="*/ 4394579 h 5240740"/>
              <a:gd name="connsiteX68" fmla="*/ 232111 w 1774308"/>
              <a:gd name="connsiteY68" fmla="*/ 4435522 h 5240740"/>
              <a:gd name="connsiteX69" fmla="*/ 218463 w 1774308"/>
              <a:gd name="connsiteY69" fmla="*/ 4612943 h 5240740"/>
              <a:gd name="connsiteX70" fmla="*/ 177519 w 1774308"/>
              <a:gd name="connsiteY70" fmla="*/ 4626591 h 5240740"/>
              <a:gd name="connsiteX71" fmla="*/ 68337 w 1774308"/>
              <a:gd name="connsiteY71" fmla="*/ 4653887 h 5240740"/>
              <a:gd name="connsiteX72" fmla="*/ 27394 w 1774308"/>
              <a:gd name="connsiteY72" fmla="*/ 4681182 h 5240740"/>
              <a:gd name="connsiteX73" fmla="*/ 13746 w 1774308"/>
              <a:gd name="connsiteY73" fmla="*/ 4844955 h 5240740"/>
              <a:gd name="connsiteX74" fmla="*/ 27394 w 1774308"/>
              <a:gd name="connsiteY74" fmla="*/ 5131558 h 5240740"/>
              <a:gd name="connsiteX75" fmla="*/ 54690 w 1774308"/>
              <a:gd name="connsiteY75" fmla="*/ 5172501 h 5240740"/>
              <a:gd name="connsiteX76" fmla="*/ 68337 w 1774308"/>
              <a:gd name="connsiteY76" fmla="*/ 5240740 h 5240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1774308" h="5240740">
                <a:moveTo>
                  <a:pt x="1446761" y="0"/>
                </a:moveTo>
                <a:cubicBezTo>
                  <a:pt x="1424015" y="18197"/>
                  <a:pt x="1395227" y="30727"/>
                  <a:pt x="1378522" y="54591"/>
                </a:cubicBezTo>
                <a:cubicBezTo>
                  <a:pt x="1352717" y="91455"/>
                  <a:pt x="1353660" y="199355"/>
                  <a:pt x="1296636" y="218364"/>
                </a:cubicBezTo>
                <a:cubicBezTo>
                  <a:pt x="1236392" y="238446"/>
                  <a:pt x="1268560" y="225579"/>
                  <a:pt x="1201102" y="259307"/>
                </a:cubicBezTo>
                <a:cubicBezTo>
                  <a:pt x="1120222" y="380628"/>
                  <a:pt x="1154452" y="302113"/>
                  <a:pt x="1132863" y="464024"/>
                </a:cubicBezTo>
                <a:cubicBezTo>
                  <a:pt x="1129206" y="491453"/>
                  <a:pt x="1125927" y="519064"/>
                  <a:pt x="1119215" y="545910"/>
                </a:cubicBezTo>
                <a:cubicBezTo>
                  <a:pt x="1112237" y="573823"/>
                  <a:pt x="1091919" y="627797"/>
                  <a:pt x="1091919" y="627797"/>
                </a:cubicBezTo>
                <a:cubicBezTo>
                  <a:pt x="1104332" y="751924"/>
                  <a:pt x="1074570" y="745268"/>
                  <a:pt x="1146511" y="805218"/>
                </a:cubicBezTo>
                <a:cubicBezTo>
                  <a:pt x="1159112" y="815718"/>
                  <a:pt x="1173806" y="823415"/>
                  <a:pt x="1187454" y="832513"/>
                </a:cubicBezTo>
                <a:cubicBezTo>
                  <a:pt x="1196552" y="846161"/>
                  <a:pt x="1202405" y="862656"/>
                  <a:pt x="1214749" y="873457"/>
                </a:cubicBezTo>
                <a:cubicBezTo>
                  <a:pt x="1239437" y="895060"/>
                  <a:pt x="1296636" y="928048"/>
                  <a:pt x="1296636" y="928048"/>
                </a:cubicBezTo>
                <a:cubicBezTo>
                  <a:pt x="1330942" y="1030963"/>
                  <a:pt x="1284665" y="904104"/>
                  <a:pt x="1337579" y="1009934"/>
                </a:cubicBezTo>
                <a:cubicBezTo>
                  <a:pt x="1344013" y="1022801"/>
                  <a:pt x="1346678" y="1037230"/>
                  <a:pt x="1351227" y="1050878"/>
                </a:cubicBezTo>
                <a:cubicBezTo>
                  <a:pt x="1346678" y="1073624"/>
                  <a:pt x="1350446" y="1099815"/>
                  <a:pt x="1337579" y="1119116"/>
                </a:cubicBezTo>
                <a:cubicBezTo>
                  <a:pt x="1329599" y="1131086"/>
                  <a:pt x="1310877" y="1130729"/>
                  <a:pt x="1296636" y="1132764"/>
                </a:cubicBezTo>
                <a:cubicBezTo>
                  <a:pt x="1246893" y="1139870"/>
                  <a:pt x="1196553" y="1141863"/>
                  <a:pt x="1146511" y="1146412"/>
                </a:cubicBezTo>
                <a:cubicBezTo>
                  <a:pt x="1126370" y="1176622"/>
                  <a:pt x="1109796" y="1207282"/>
                  <a:pt x="1078272" y="1228298"/>
                </a:cubicBezTo>
                <a:cubicBezTo>
                  <a:pt x="1066302" y="1236278"/>
                  <a:pt x="1050976" y="1237397"/>
                  <a:pt x="1037328" y="1241946"/>
                </a:cubicBezTo>
                <a:cubicBezTo>
                  <a:pt x="979741" y="1414712"/>
                  <a:pt x="1036021" y="1223800"/>
                  <a:pt x="996385" y="1501254"/>
                </a:cubicBezTo>
                <a:cubicBezTo>
                  <a:pt x="988688" y="1555133"/>
                  <a:pt x="972100" y="1601407"/>
                  <a:pt x="955442" y="1651379"/>
                </a:cubicBezTo>
                <a:cubicBezTo>
                  <a:pt x="959991" y="1696872"/>
                  <a:pt x="955453" y="1744219"/>
                  <a:pt x="969090" y="1787857"/>
                </a:cubicBezTo>
                <a:cubicBezTo>
                  <a:pt x="978875" y="1819169"/>
                  <a:pt x="1023681" y="1869743"/>
                  <a:pt x="1023681" y="1869743"/>
                </a:cubicBezTo>
                <a:cubicBezTo>
                  <a:pt x="1028230" y="1883391"/>
                  <a:pt x="1037328" y="1896301"/>
                  <a:pt x="1037328" y="1910687"/>
                </a:cubicBezTo>
                <a:cubicBezTo>
                  <a:pt x="1037328" y="1990030"/>
                  <a:pt x="1031761" y="2056625"/>
                  <a:pt x="1010033" y="2129051"/>
                </a:cubicBezTo>
                <a:cubicBezTo>
                  <a:pt x="1001765" y="2156609"/>
                  <a:pt x="982737" y="2210937"/>
                  <a:pt x="982737" y="2210937"/>
                </a:cubicBezTo>
                <a:cubicBezTo>
                  <a:pt x="978188" y="2256430"/>
                  <a:pt x="979370" y="2302866"/>
                  <a:pt x="969090" y="2347415"/>
                </a:cubicBezTo>
                <a:cubicBezTo>
                  <a:pt x="965402" y="2363398"/>
                  <a:pt x="943605" y="2372056"/>
                  <a:pt x="941794" y="2388358"/>
                </a:cubicBezTo>
                <a:cubicBezTo>
                  <a:pt x="938738" y="2415861"/>
                  <a:pt x="949439" y="2443232"/>
                  <a:pt x="955442" y="2470245"/>
                </a:cubicBezTo>
                <a:cubicBezTo>
                  <a:pt x="958563" y="2484288"/>
                  <a:pt x="958918" y="2501016"/>
                  <a:pt x="969090" y="2511188"/>
                </a:cubicBezTo>
                <a:cubicBezTo>
                  <a:pt x="979262" y="2521360"/>
                  <a:pt x="996385" y="2520287"/>
                  <a:pt x="1010033" y="2524836"/>
                </a:cubicBezTo>
                <a:cubicBezTo>
                  <a:pt x="1074174" y="2588977"/>
                  <a:pt x="1034915" y="2555071"/>
                  <a:pt x="1132863" y="2620370"/>
                </a:cubicBezTo>
                <a:cubicBezTo>
                  <a:pt x="1146511" y="2629469"/>
                  <a:pt x="1158245" y="2642479"/>
                  <a:pt x="1173806" y="2647666"/>
                </a:cubicBezTo>
                <a:lnTo>
                  <a:pt x="1255693" y="2674961"/>
                </a:lnTo>
                <a:cubicBezTo>
                  <a:pt x="1260242" y="2693158"/>
                  <a:pt x="1261951" y="2712312"/>
                  <a:pt x="1269340" y="2729552"/>
                </a:cubicBezTo>
                <a:cubicBezTo>
                  <a:pt x="1275801" y="2744629"/>
                  <a:pt x="1286135" y="2757895"/>
                  <a:pt x="1296636" y="2770496"/>
                </a:cubicBezTo>
                <a:cubicBezTo>
                  <a:pt x="1315542" y="2793183"/>
                  <a:pt x="1350104" y="2826104"/>
                  <a:pt x="1378522" y="2838734"/>
                </a:cubicBezTo>
                <a:cubicBezTo>
                  <a:pt x="1404814" y="2850419"/>
                  <a:pt x="1460409" y="2866030"/>
                  <a:pt x="1460409" y="2866030"/>
                </a:cubicBezTo>
                <a:cubicBezTo>
                  <a:pt x="1505902" y="2934269"/>
                  <a:pt x="1474057" y="2897874"/>
                  <a:pt x="1569591" y="2961564"/>
                </a:cubicBezTo>
                <a:lnTo>
                  <a:pt x="1610534" y="2988860"/>
                </a:lnTo>
                <a:lnTo>
                  <a:pt x="1651478" y="3016155"/>
                </a:lnTo>
                <a:cubicBezTo>
                  <a:pt x="1660576" y="3029803"/>
                  <a:pt x="1667175" y="3045500"/>
                  <a:pt x="1678773" y="3057098"/>
                </a:cubicBezTo>
                <a:cubicBezTo>
                  <a:pt x="1690372" y="3068697"/>
                  <a:pt x="1708916" y="3072050"/>
                  <a:pt x="1719717" y="3084394"/>
                </a:cubicBezTo>
                <a:cubicBezTo>
                  <a:pt x="1741319" y="3109082"/>
                  <a:pt x="1774308" y="3166281"/>
                  <a:pt x="1774308" y="3166281"/>
                </a:cubicBezTo>
                <a:cubicBezTo>
                  <a:pt x="1757796" y="3331393"/>
                  <a:pt x="1775118" y="3259381"/>
                  <a:pt x="1733364" y="3384645"/>
                </a:cubicBezTo>
                <a:cubicBezTo>
                  <a:pt x="1728815" y="3398293"/>
                  <a:pt x="1731687" y="3417608"/>
                  <a:pt x="1719717" y="3425588"/>
                </a:cubicBezTo>
                <a:lnTo>
                  <a:pt x="1678773" y="3452884"/>
                </a:lnTo>
                <a:cubicBezTo>
                  <a:pt x="1647511" y="3546668"/>
                  <a:pt x="1692558" y="3452834"/>
                  <a:pt x="1542296" y="3507475"/>
                </a:cubicBezTo>
                <a:cubicBezTo>
                  <a:pt x="1526881" y="3513080"/>
                  <a:pt x="1526598" y="3536820"/>
                  <a:pt x="1515000" y="3548418"/>
                </a:cubicBezTo>
                <a:cubicBezTo>
                  <a:pt x="1488544" y="3574874"/>
                  <a:pt x="1466413" y="3578261"/>
                  <a:pt x="1433114" y="3589361"/>
                </a:cubicBezTo>
                <a:cubicBezTo>
                  <a:pt x="1424015" y="3603009"/>
                  <a:pt x="1418162" y="3619503"/>
                  <a:pt x="1405818" y="3630304"/>
                </a:cubicBezTo>
                <a:cubicBezTo>
                  <a:pt x="1348057" y="3680844"/>
                  <a:pt x="1339224" y="3679798"/>
                  <a:pt x="1282988" y="3698543"/>
                </a:cubicBezTo>
                <a:cubicBezTo>
                  <a:pt x="1275162" y="3706369"/>
                  <a:pt x="1220104" y="3766782"/>
                  <a:pt x="1201102" y="3766782"/>
                </a:cubicBezTo>
                <a:cubicBezTo>
                  <a:pt x="1172330" y="3766782"/>
                  <a:pt x="1147698" y="3743556"/>
                  <a:pt x="1119215" y="3739487"/>
                </a:cubicBezTo>
                <a:lnTo>
                  <a:pt x="1023681" y="3725839"/>
                </a:lnTo>
                <a:cubicBezTo>
                  <a:pt x="927073" y="3693636"/>
                  <a:pt x="953276" y="3698543"/>
                  <a:pt x="778021" y="3698543"/>
                </a:cubicBezTo>
                <a:cubicBezTo>
                  <a:pt x="745853" y="3698543"/>
                  <a:pt x="714332" y="3707642"/>
                  <a:pt x="682487" y="3712191"/>
                </a:cubicBezTo>
                <a:cubicBezTo>
                  <a:pt x="590490" y="3742857"/>
                  <a:pt x="677414" y="3700113"/>
                  <a:pt x="627896" y="3848669"/>
                </a:cubicBezTo>
                <a:cubicBezTo>
                  <a:pt x="617522" y="3879791"/>
                  <a:pt x="583679" y="3899434"/>
                  <a:pt x="573305" y="3930555"/>
                </a:cubicBezTo>
                <a:cubicBezTo>
                  <a:pt x="568756" y="3944203"/>
                  <a:pt x="568644" y="3960264"/>
                  <a:pt x="559657" y="3971498"/>
                </a:cubicBezTo>
                <a:cubicBezTo>
                  <a:pt x="549410" y="3984306"/>
                  <a:pt x="532362" y="3989695"/>
                  <a:pt x="518714" y="3998794"/>
                </a:cubicBezTo>
                <a:cubicBezTo>
                  <a:pt x="487421" y="4092669"/>
                  <a:pt x="533100" y="3981531"/>
                  <a:pt x="450475" y="4080681"/>
                </a:cubicBezTo>
                <a:cubicBezTo>
                  <a:pt x="441265" y="4091733"/>
                  <a:pt x="443261" y="4108757"/>
                  <a:pt x="436827" y="4121624"/>
                </a:cubicBezTo>
                <a:cubicBezTo>
                  <a:pt x="429491" y="4136295"/>
                  <a:pt x="417669" y="4148326"/>
                  <a:pt x="409531" y="4162567"/>
                </a:cubicBezTo>
                <a:cubicBezTo>
                  <a:pt x="399437" y="4180231"/>
                  <a:pt x="390250" y="4198458"/>
                  <a:pt x="382236" y="4217158"/>
                </a:cubicBezTo>
                <a:cubicBezTo>
                  <a:pt x="376569" y="4230381"/>
                  <a:pt x="376568" y="4246131"/>
                  <a:pt x="368588" y="4258101"/>
                </a:cubicBezTo>
                <a:cubicBezTo>
                  <a:pt x="357882" y="4274160"/>
                  <a:pt x="341293" y="4285397"/>
                  <a:pt x="327645" y="4299045"/>
                </a:cubicBezTo>
                <a:cubicBezTo>
                  <a:pt x="297868" y="4388375"/>
                  <a:pt x="339225" y="4300700"/>
                  <a:pt x="273054" y="4353636"/>
                </a:cubicBezTo>
                <a:cubicBezTo>
                  <a:pt x="260246" y="4363883"/>
                  <a:pt x="254857" y="4380931"/>
                  <a:pt x="245758" y="4394579"/>
                </a:cubicBezTo>
                <a:cubicBezTo>
                  <a:pt x="241209" y="4408227"/>
                  <a:pt x="233895" y="4421247"/>
                  <a:pt x="232111" y="4435522"/>
                </a:cubicBezTo>
                <a:cubicBezTo>
                  <a:pt x="224754" y="4494379"/>
                  <a:pt x="234758" y="4555910"/>
                  <a:pt x="218463" y="4612943"/>
                </a:cubicBezTo>
                <a:cubicBezTo>
                  <a:pt x="214511" y="4626776"/>
                  <a:pt x="191476" y="4623102"/>
                  <a:pt x="177519" y="4626591"/>
                </a:cubicBezTo>
                <a:cubicBezTo>
                  <a:pt x="146373" y="4634378"/>
                  <a:pt x="99534" y="4638289"/>
                  <a:pt x="68337" y="4653887"/>
                </a:cubicBezTo>
                <a:cubicBezTo>
                  <a:pt x="53666" y="4661222"/>
                  <a:pt x="41042" y="4672084"/>
                  <a:pt x="27394" y="4681182"/>
                </a:cubicBezTo>
                <a:cubicBezTo>
                  <a:pt x="-8651" y="4789321"/>
                  <a:pt x="-4631" y="4734688"/>
                  <a:pt x="13746" y="4844955"/>
                </a:cubicBezTo>
                <a:cubicBezTo>
                  <a:pt x="18295" y="4940489"/>
                  <a:pt x="15531" y="5036654"/>
                  <a:pt x="27394" y="5131558"/>
                </a:cubicBezTo>
                <a:cubicBezTo>
                  <a:pt x="29429" y="5147834"/>
                  <a:pt x="47355" y="5157830"/>
                  <a:pt x="54690" y="5172501"/>
                </a:cubicBezTo>
                <a:cubicBezTo>
                  <a:pt x="71214" y="5205549"/>
                  <a:pt x="68337" y="5209511"/>
                  <a:pt x="68337" y="5240740"/>
                </a:cubicBezTo>
              </a:path>
            </a:pathLst>
          </a:custGeom>
          <a:noFill/>
          <a:ln w="76200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6619" y="3717482"/>
            <a:ext cx="344612" cy="33415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12450" y="3584129"/>
            <a:ext cx="344612" cy="33415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8940" y="3734431"/>
            <a:ext cx="344612" cy="33415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14448" y="2693808"/>
            <a:ext cx="344612" cy="334153"/>
          </a:xfrm>
          <a:prstGeom prst="rect">
            <a:avLst/>
          </a:prstGeom>
        </p:spPr>
      </p:pic>
      <p:pic>
        <p:nvPicPr>
          <p:cNvPr id="24" name="Picture 2" descr="http://s017.radikal.ru/i412/1307/aa/7058e8e0f990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761" y="3027961"/>
            <a:ext cx="2414762" cy="3391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27525" y="2359"/>
            <a:ext cx="248589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VIII</a:t>
            </a:r>
            <a:r>
              <a:rPr lang="ru-RU" sz="2400" b="1" dirty="0" smtClean="0"/>
              <a:t> – нач. </a:t>
            </a:r>
            <a:r>
              <a:rPr lang="en-US" sz="2400" b="1" dirty="0" smtClean="0"/>
              <a:t>IX</a:t>
            </a:r>
            <a:r>
              <a:rPr lang="ru-RU" sz="2400" b="1" dirty="0" smtClean="0"/>
              <a:t> вв.</a:t>
            </a:r>
            <a:endParaRPr lang="ru-RU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9608124" y="6251372"/>
            <a:ext cx="25870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Клад с арабскими дирхемами </a:t>
            </a:r>
            <a:r>
              <a:rPr lang="en-US" dirty="0" smtClean="0"/>
              <a:t>VIII</a:t>
            </a:r>
            <a:r>
              <a:rPr lang="ru-RU" dirty="0" smtClean="0"/>
              <a:t> в.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10927812" y="484136"/>
            <a:ext cx="13036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Арабский купец </a:t>
            </a:r>
            <a:r>
              <a:rPr lang="en-US" dirty="0" smtClean="0"/>
              <a:t>IX</a:t>
            </a:r>
            <a:r>
              <a:rPr lang="ru-RU" dirty="0" smtClean="0"/>
              <a:t> в.: «продают шкуры бобров и черной лисицы»</a:t>
            </a:r>
            <a:endParaRPr lang="ru-RU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04061" y="451405"/>
            <a:ext cx="1250835" cy="2562908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352458" y="2009322"/>
            <a:ext cx="5279751" cy="3416320"/>
          </a:xfrm>
          <a:prstGeom prst="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ПРОВЕРЯЕМ! </a:t>
            </a:r>
          </a:p>
          <a:p>
            <a:r>
              <a:rPr lang="ru-RU" sz="2400" b="1" dirty="0"/>
              <a:t>Факт – </a:t>
            </a:r>
            <a:r>
              <a:rPr lang="ru-RU" sz="2400" dirty="0"/>
              <a:t>это отдельное достоверное знание (состоявшееся событие, наблюдаемое явление).</a:t>
            </a:r>
          </a:p>
          <a:p>
            <a:r>
              <a:rPr lang="ru-RU" sz="2400" b="1" dirty="0" smtClean="0"/>
              <a:t>Вывод </a:t>
            </a:r>
            <a:r>
              <a:rPr lang="ru-RU" sz="2400" b="1" dirty="0"/>
              <a:t>– </a:t>
            </a:r>
            <a:r>
              <a:rPr lang="ru-RU" sz="2400" dirty="0"/>
              <a:t>это обобщение нескольких фактов в одну мысль (суждение), а также рассуждение,</a:t>
            </a:r>
          </a:p>
          <a:p>
            <a:r>
              <a:rPr lang="ru-RU" sz="2400" dirty="0"/>
              <a:t>в котором мы от исходных мыслей переходим к новой (умозаключению).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525" y="6211669"/>
            <a:ext cx="25870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Славянская знать. </a:t>
            </a:r>
          </a:p>
          <a:p>
            <a:pPr algn="ctr"/>
            <a:r>
              <a:rPr lang="ru-RU" dirty="0" smtClean="0"/>
              <a:t>Реконструкция.</a:t>
            </a:r>
            <a:endParaRPr lang="ru-RU" dirty="0"/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5" y="462981"/>
            <a:ext cx="2456362" cy="209550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-94560" y="2477890"/>
            <a:ext cx="25870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Славянская полуземлянка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77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3.33333E-6 L -0.03815 0.37083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4" y="1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4" grpId="0" animBg="1"/>
      <p:bldP spid="3" grpId="0" animBg="1"/>
      <p:bldP spid="8" grpId="0" animBg="1"/>
      <p:bldP spid="23" grpId="0" animBg="1"/>
      <p:bldP spid="2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3034" y="36773"/>
            <a:ext cx="7110482" cy="6849406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4615597" y="610862"/>
            <a:ext cx="1978926" cy="1705970"/>
          </a:xfrm>
          <a:prstGeom prst="ellipse">
            <a:avLst/>
          </a:prstGeom>
          <a:solidFill>
            <a:srgbClr val="92D050">
              <a:alpha val="76078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олилиния 1"/>
          <p:cNvSpPr/>
          <p:nvPr/>
        </p:nvSpPr>
        <p:spPr>
          <a:xfrm>
            <a:off x="4012442" y="491306"/>
            <a:ext cx="1842448" cy="5923142"/>
          </a:xfrm>
          <a:custGeom>
            <a:avLst/>
            <a:gdLst>
              <a:gd name="connsiteX0" fmla="*/ 0 w 1842448"/>
              <a:gd name="connsiteY0" fmla="*/ 27309 h 5923142"/>
              <a:gd name="connsiteX1" fmla="*/ 354842 w 1842448"/>
              <a:gd name="connsiteY1" fmla="*/ 13661 h 5923142"/>
              <a:gd name="connsiteX2" fmla="*/ 409433 w 1842448"/>
              <a:gd name="connsiteY2" fmla="*/ 27309 h 5923142"/>
              <a:gd name="connsiteX3" fmla="*/ 491319 w 1842448"/>
              <a:gd name="connsiteY3" fmla="*/ 54604 h 5923142"/>
              <a:gd name="connsiteX4" fmla="*/ 545910 w 1842448"/>
              <a:gd name="connsiteY4" fmla="*/ 68252 h 5923142"/>
              <a:gd name="connsiteX5" fmla="*/ 982639 w 1842448"/>
              <a:gd name="connsiteY5" fmla="*/ 81900 h 5923142"/>
              <a:gd name="connsiteX6" fmla="*/ 1119116 w 1842448"/>
              <a:gd name="connsiteY6" fmla="*/ 109195 h 5923142"/>
              <a:gd name="connsiteX7" fmla="*/ 1160059 w 1842448"/>
              <a:gd name="connsiteY7" fmla="*/ 136491 h 5923142"/>
              <a:gd name="connsiteX8" fmla="*/ 1241946 w 1842448"/>
              <a:gd name="connsiteY8" fmla="*/ 163787 h 5923142"/>
              <a:gd name="connsiteX9" fmla="*/ 1460310 w 1842448"/>
              <a:gd name="connsiteY9" fmla="*/ 150139 h 5923142"/>
              <a:gd name="connsiteX10" fmla="*/ 1501254 w 1842448"/>
              <a:gd name="connsiteY10" fmla="*/ 109195 h 5923142"/>
              <a:gd name="connsiteX11" fmla="*/ 1665027 w 1842448"/>
              <a:gd name="connsiteY11" fmla="*/ 122843 h 5923142"/>
              <a:gd name="connsiteX12" fmla="*/ 1651379 w 1842448"/>
              <a:gd name="connsiteY12" fmla="*/ 245673 h 5923142"/>
              <a:gd name="connsiteX13" fmla="*/ 1596788 w 1842448"/>
              <a:gd name="connsiteY13" fmla="*/ 382151 h 5923142"/>
              <a:gd name="connsiteX14" fmla="*/ 1583140 w 1842448"/>
              <a:gd name="connsiteY14" fmla="*/ 423094 h 5923142"/>
              <a:gd name="connsiteX15" fmla="*/ 1542197 w 1842448"/>
              <a:gd name="connsiteY15" fmla="*/ 436742 h 5923142"/>
              <a:gd name="connsiteX16" fmla="*/ 1514901 w 1842448"/>
              <a:gd name="connsiteY16" fmla="*/ 518628 h 5923142"/>
              <a:gd name="connsiteX17" fmla="*/ 1501254 w 1842448"/>
              <a:gd name="connsiteY17" fmla="*/ 764288 h 5923142"/>
              <a:gd name="connsiteX18" fmla="*/ 1473958 w 1842448"/>
              <a:gd name="connsiteY18" fmla="*/ 805231 h 5923142"/>
              <a:gd name="connsiteX19" fmla="*/ 1433015 w 1842448"/>
              <a:gd name="connsiteY19" fmla="*/ 818879 h 5923142"/>
              <a:gd name="connsiteX20" fmla="*/ 1378424 w 1842448"/>
              <a:gd name="connsiteY20" fmla="*/ 900766 h 5923142"/>
              <a:gd name="connsiteX21" fmla="*/ 1351128 w 1842448"/>
              <a:gd name="connsiteY21" fmla="*/ 941709 h 5923142"/>
              <a:gd name="connsiteX22" fmla="*/ 1337480 w 1842448"/>
              <a:gd name="connsiteY22" fmla="*/ 982652 h 5923142"/>
              <a:gd name="connsiteX23" fmla="*/ 1255594 w 1842448"/>
              <a:gd name="connsiteY23" fmla="*/ 1050891 h 5923142"/>
              <a:gd name="connsiteX24" fmla="*/ 1228298 w 1842448"/>
              <a:gd name="connsiteY24" fmla="*/ 1132778 h 5923142"/>
              <a:gd name="connsiteX25" fmla="*/ 1214651 w 1842448"/>
              <a:gd name="connsiteY25" fmla="*/ 1173721 h 5923142"/>
              <a:gd name="connsiteX26" fmla="*/ 1187355 w 1842448"/>
              <a:gd name="connsiteY26" fmla="*/ 1269255 h 5923142"/>
              <a:gd name="connsiteX27" fmla="*/ 1201003 w 1842448"/>
              <a:gd name="connsiteY27" fmla="*/ 1514915 h 5923142"/>
              <a:gd name="connsiteX28" fmla="*/ 1269242 w 1842448"/>
              <a:gd name="connsiteY28" fmla="*/ 1569506 h 5923142"/>
              <a:gd name="connsiteX29" fmla="*/ 1351128 w 1842448"/>
              <a:gd name="connsiteY29" fmla="*/ 1624097 h 5923142"/>
              <a:gd name="connsiteX30" fmla="*/ 1364776 w 1842448"/>
              <a:gd name="connsiteY30" fmla="*/ 1665040 h 5923142"/>
              <a:gd name="connsiteX31" fmla="*/ 1392071 w 1842448"/>
              <a:gd name="connsiteY31" fmla="*/ 1705984 h 5923142"/>
              <a:gd name="connsiteX32" fmla="*/ 1405719 w 1842448"/>
              <a:gd name="connsiteY32" fmla="*/ 1760575 h 5923142"/>
              <a:gd name="connsiteX33" fmla="*/ 1296537 w 1842448"/>
              <a:gd name="connsiteY33" fmla="*/ 1801518 h 5923142"/>
              <a:gd name="connsiteX34" fmla="*/ 1214651 w 1842448"/>
              <a:gd name="connsiteY34" fmla="*/ 1828813 h 5923142"/>
              <a:gd name="connsiteX35" fmla="*/ 1173707 w 1842448"/>
              <a:gd name="connsiteY35" fmla="*/ 1856109 h 5923142"/>
              <a:gd name="connsiteX36" fmla="*/ 1119116 w 1842448"/>
              <a:gd name="connsiteY36" fmla="*/ 1978939 h 5923142"/>
              <a:gd name="connsiteX37" fmla="*/ 1091821 w 1842448"/>
              <a:gd name="connsiteY37" fmla="*/ 2019882 h 5923142"/>
              <a:gd name="connsiteX38" fmla="*/ 1064525 w 1842448"/>
              <a:gd name="connsiteY38" fmla="*/ 2197303 h 5923142"/>
              <a:gd name="connsiteX39" fmla="*/ 1037230 w 1842448"/>
              <a:gd name="connsiteY39" fmla="*/ 2279190 h 5923142"/>
              <a:gd name="connsiteX40" fmla="*/ 1009934 w 1842448"/>
              <a:gd name="connsiteY40" fmla="*/ 2320133 h 5923142"/>
              <a:gd name="connsiteX41" fmla="*/ 1037230 w 1842448"/>
              <a:gd name="connsiteY41" fmla="*/ 2497554 h 5923142"/>
              <a:gd name="connsiteX42" fmla="*/ 1091821 w 1842448"/>
              <a:gd name="connsiteY42" fmla="*/ 2579440 h 5923142"/>
              <a:gd name="connsiteX43" fmla="*/ 1078173 w 1842448"/>
              <a:gd name="connsiteY43" fmla="*/ 2838748 h 5923142"/>
              <a:gd name="connsiteX44" fmla="*/ 1050877 w 1842448"/>
              <a:gd name="connsiteY44" fmla="*/ 2879691 h 5923142"/>
              <a:gd name="connsiteX45" fmla="*/ 1023582 w 1842448"/>
              <a:gd name="connsiteY45" fmla="*/ 2961578 h 5923142"/>
              <a:gd name="connsiteX46" fmla="*/ 955343 w 1842448"/>
              <a:gd name="connsiteY46" fmla="*/ 3084407 h 5923142"/>
              <a:gd name="connsiteX47" fmla="*/ 982639 w 1842448"/>
              <a:gd name="connsiteY47" fmla="*/ 3125351 h 5923142"/>
              <a:gd name="connsiteX48" fmla="*/ 1064525 w 1842448"/>
              <a:gd name="connsiteY48" fmla="*/ 3166294 h 5923142"/>
              <a:gd name="connsiteX49" fmla="*/ 1132764 w 1842448"/>
              <a:gd name="connsiteY49" fmla="*/ 3289124 h 5923142"/>
              <a:gd name="connsiteX50" fmla="*/ 1160059 w 1842448"/>
              <a:gd name="connsiteY50" fmla="*/ 3330067 h 5923142"/>
              <a:gd name="connsiteX51" fmla="*/ 1241946 w 1842448"/>
              <a:gd name="connsiteY51" fmla="*/ 3384658 h 5923142"/>
              <a:gd name="connsiteX52" fmla="*/ 1269242 w 1842448"/>
              <a:gd name="connsiteY52" fmla="*/ 3425601 h 5923142"/>
              <a:gd name="connsiteX53" fmla="*/ 1351128 w 1842448"/>
              <a:gd name="connsiteY53" fmla="*/ 3480193 h 5923142"/>
              <a:gd name="connsiteX54" fmla="*/ 1392071 w 1842448"/>
              <a:gd name="connsiteY54" fmla="*/ 3507488 h 5923142"/>
              <a:gd name="connsiteX55" fmla="*/ 1446662 w 1842448"/>
              <a:gd name="connsiteY55" fmla="*/ 3534784 h 5923142"/>
              <a:gd name="connsiteX56" fmla="*/ 1487606 w 1842448"/>
              <a:gd name="connsiteY56" fmla="*/ 3562079 h 5923142"/>
              <a:gd name="connsiteX57" fmla="*/ 1569492 w 1842448"/>
              <a:gd name="connsiteY57" fmla="*/ 3589375 h 5923142"/>
              <a:gd name="connsiteX58" fmla="*/ 1624083 w 1842448"/>
              <a:gd name="connsiteY58" fmla="*/ 3657613 h 5923142"/>
              <a:gd name="connsiteX59" fmla="*/ 1651379 w 1842448"/>
              <a:gd name="connsiteY59" fmla="*/ 3698557 h 5923142"/>
              <a:gd name="connsiteX60" fmla="*/ 1733265 w 1842448"/>
              <a:gd name="connsiteY60" fmla="*/ 3753148 h 5923142"/>
              <a:gd name="connsiteX61" fmla="*/ 1801504 w 1842448"/>
              <a:gd name="connsiteY61" fmla="*/ 3821387 h 5923142"/>
              <a:gd name="connsiteX62" fmla="*/ 1842448 w 1842448"/>
              <a:gd name="connsiteY62" fmla="*/ 3903273 h 5923142"/>
              <a:gd name="connsiteX63" fmla="*/ 1801504 w 1842448"/>
              <a:gd name="connsiteY63" fmla="*/ 4094342 h 5923142"/>
              <a:gd name="connsiteX64" fmla="*/ 1774209 w 1842448"/>
              <a:gd name="connsiteY64" fmla="*/ 4135285 h 5923142"/>
              <a:gd name="connsiteX65" fmla="*/ 1692322 w 1842448"/>
              <a:gd name="connsiteY65" fmla="*/ 4162581 h 5923142"/>
              <a:gd name="connsiteX66" fmla="*/ 1610436 w 1842448"/>
              <a:gd name="connsiteY66" fmla="*/ 4203524 h 5923142"/>
              <a:gd name="connsiteX67" fmla="*/ 1555845 w 1842448"/>
              <a:gd name="connsiteY67" fmla="*/ 4285410 h 5923142"/>
              <a:gd name="connsiteX68" fmla="*/ 1473958 w 1842448"/>
              <a:gd name="connsiteY68" fmla="*/ 4353649 h 5923142"/>
              <a:gd name="connsiteX69" fmla="*/ 1433015 w 1842448"/>
              <a:gd name="connsiteY69" fmla="*/ 4380945 h 5923142"/>
              <a:gd name="connsiteX70" fmla="*/ 955343 w 1842448"/>
              <a:gd name="connsiteY70" fmla="*/ 4421888 h 5923142"/>
              <a:gd name="connsiteX71" fmla="*/ 914400 w 1842448"/>
              <a:gd name="connsiteY71" fmla="*/ 4435536 h 5923142"/>
              <a:gd name="connsiteX72" fmla="*/ 859809 w 1842448"/>
              <a:gd name="connsiteY72" fmla="*/ 4449184 h 5923142"/>
              <a:gd name="connsiteX73" fmla="*/ 777922 w 1842448"/>
              <a:gd name="connsiteY73" fmla="*/ 4503775 h 5923142"/>
              <a:gd name="connsiteX74" fmla="*/ 750627 w 1842448"/>
              <a:gd name="connsiteY74" fmla="*/ 4544718 h 5923142"/>
              <a:gd name="connsiteX75" fmla="*/ 736979 w 1842448"/>
              <a:gd name="connsiteY75" fmla="*/ 4585661 h 5923142"/>
              <a:gd name="connsiteX76" fmla="*/ 696036 w 1842448"/>
              <a:gd name="connsiteY76" fmla="*/ 4626604 h 5923142"/>
              <a:gd name="connsiteX77" fmla="*/ 682388 w 1842448"/>
              <a:gd name="connsiteY77" fmla="*/ 4681195 h 5923142"/>
              <a:gd name="connsiteX78" fmla="*/ 614149 w 1842448"/>
              <a:gd name="connsiteY78" fmla="*/ 4763082 h 5923142"/>
              <a:gd name="connsiteX79" fmla="*/ 532262 w 1842448"/>
              <a:gd name="connsiteY79" fmla="*/ 4817673 h 5923142"/>
              <a:gd name="connsiteX80" fmla="*/ 518615 w 1842448"/>
              <a:gd name="connsiteY80" fmla="*/ 4858616 h 5923142"/>
              <a:gd name="connsiteX81" fmla="*/ 504967 w 1842448"/>
              <a:gd name="connsiteY81" fmla="*/ 4913207 h 5923142"/>
              <a:gd name="connsiteX82" fmla="*/ 464024 w 1842448"/>
              <a:gd name="connsiteY82" fmla="*/ 4926855 h 5923142"/>
              <a:gd name="connsiteX83" fmla="*/ 423080 w 1842448"/>
              <a:gd name="connsiteY83" fmla="*/ 4954151 h 5923142"/>
              <a:gd name="connsiteX84" fmla="*/ 327546 w 1842448"/>
              <a:gd name="connsiteY84" fmla="*/ 4981446 h 5923142"/>
              <a:gd name="connsiteX85" fmla="*/ 313898 w 1842448"/>
              <a:gd name="connsiteY85" fmla="*/ 5199810 h 5923142"/>
              <a:gd name="connsiteX86" fmla="*/ 300251 w 1842448"/>
              <a:gd name="connsiteY86" fmla="*/ 5240754 h 5923142"/>
              <a:gd name="connsiteX87" fmla="*/ 245659 w 1842448"/>
              <a:gd name="connsiteY87" fmla="*/ 5322640 h 5923142"/>
              <a:gd name="connsiteX88" fmla="*/ 122830 w 1842448"/>
              <a:gd name="connsiteY88" fmla="*/ 5349936 h 5923142"/>
              <a:gd name="connsiteX89" fmla="*/ 81886 w 1842448"/>
              <a:gd name="connsiteY89" fmla="*/ 5377231 h 5923142"/>
              <a:gd name="connsiteX90" fmla="*/ 54591 w 1842448"/>
              <a:gd name="connsiteY90" fmla="*/ 5472766 h 5923142"/>
              <a:gd name="connsiteX91" fmla="*/ 68239 w 1842448"/>
              <a:gd name="connsiteY91" fmla="*/ 5650187 h 5923142"/>
              <a:gd name="connsiteX92" fmla="*/ 95534 w 1842448"/>
              <a:gd name="connsiteY92" fmla="*/ 5732073 h 5923142"/>
              <a:gd name="connsiteX93" fmla="*/ 109182 w 1842448"/>
              <a:gd name="connsiteY93" fmla="*/ 5923142 h 5923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1842448" h="5923142">
                <a:moveTo>
                  <a:pt x="0" y="27309"/>
                </a:moveTo>
                <a:cubicBezTo>
                  <a:pt x="245298" y="-7734"/>
                  <a:pt x="126954" y="-5330"/>
                  <a:pt x="354842" y="13661"/>
                </a:cubicBezTo>
                <a:cubicBezTo>
                  <a:pt x="373039" y="18210"/>
                  <a:pt x="391467" y="21919"/>
                  <a:pt x="409433" y="27309"/>
                </a:cubicBezTo>
                <a:cubicBezTo>
                  <a:pt x="436991" y="35576"/>
                  <a:pt x="463406" y="47626"/>
                  <a:pt x="491319" y="54604"/>
                </a:cubicBezTo>
                <a:cubicBezTo>
                  <a:pt x="509516" y="59153"/>
                  <a:pt x="527182" y="67212"/>
                  <a:pt x="545910" y="68252"/>
                </a:cubicBezTo>
                <a:cubicBezTo>
                  <a:pt x="691333" y="76331"/>
                  <a:pt x="837063" y="77351"/>
                  <a:pt x="982639" y="81900"/>
                </a:cubicBezTo>
                <a:cubicBezTo>
                  <a:pt x="1001104" y="84978"/>
                  <a:pt x="1093209" y="98092"/>
                  <a:pt x="1119116" y="109195"/>
                </a:cubicBezTo>
                <a:cubicBezTo>
                  <a:pt x="1134192" y="115656"/>
                  <a:pt x="1145070" y="129829"/>
                  <a:pt x="1160059" y="136491"/>
                </a:cubicBezTo>
                <a:cubicBezTo>
                  <a:pt x="1186351" y="148177"/>
                  <a:pt x="1241946" y="163787"/>
                  <a:pt x="1241946" y="163787"/>
                </a:cubicBezTo>
                <a:cubicBezTo>
                  <a:pt x="1314734" y="159238"/>
                  <a:pt x="1388944" y="165164"/>
                  <a:pt x="1460310" y="150139"/>
                </a:cubicBezTo>
                <a:cubicBezTo>
                  <a:pt x="1479197" y="146163"/>
                  <a:pt x="1482122" y="111746"/>
                  <a:pt x="1501254" y="109195"/>
                </a:cubicBezTo>
                <a:cubicBezTo>
                  <a:pt x="1555554" y="101955"/>
                  <a:pt x="1610436" y="118294"/>
                  <a:pt x="1665027" y="122843"/>
                </a:cubicBezTo>
                <a:cubicBezTo>
                  <a:pt x="1660478" y="163786"/>
                  <a:pt x="1659458" y="205278"/>
                  <a:pt x="1651379" y="245673"/>
                </a:cubicBezTo>
                <a:cubicBezTo>
                  <a:pt x="1635847" y="323329"/>
                  <a:pt x="1624082" y="318464"/>
                  <a:pt x="1596788" y="382151"/>
                </a:cubicBezTo>
                <a:cubicBezTo>
                  <a:pt x="1591121" y="395374"/>
                  <a:pt x="1593312" y="412922"/>
                  <a:pt x="1583140" y="423094"/>
                </a:cubicBezTo>
                <a:cubicBezTo>
                  <a:pt x="1572968" y="433266"/>
                  <a:pt x="1555845" y="432193"/>
                  <a:pt x="1542197" y="436742"/>
                </a:cubicBezTo>
                <a:cubicBezTo>
                  <a:pt x="1533098" y="464037"/>
                  <a:pt x="1516497" y="489900"/>
                  <a:pt x="1514901" y="518628"/>
                </a:cubicBezTo>
                <a:cubicBezTo>
                  <a:pt x="1510352" y="600515"/>
                  <a:pt x="1512852" y="683099"/>
                  <a:pt x="1501254" y="764288"/>
                </a:cubicBezTo>
                <a:cubicBezTo>
                  <a:pt x="1498934" y="780526"/>
                  <a:pt x="1486766" y="794984"/>
                  <a:pt x="1473958" y="805231"/>
                </a:cubicBezTo>
                <a:cubicBezTo>
                  <a:pt x="1462724" y="814218"/>
                  <a:pt x="1446663" y="814330"/>
                  <a:pt x="1433015" y="818879"/>
                </a:cubicBezTo>
                <a:lnTo>
                  <a:pt x="1378424" y="900766"/>
                </a:lnTo>
                <a:cubicBezTo>
                  <a:pt x="1369325" y="914414"/>
                  <a:pt x="1356315" y="926148"/>
                  <a:pt x="1351128" y="941709"/>
                </a:cubicBezTo>
                <a:cubicBezTo>
                  <a:pt x="1346579" y="955357"/>
                  <a:pt x="1345460" y="970682"/>
                  <a:pt x="1337480" y="982652"/>
                </a:cubicBezTo>
                <a:cubicBezTo>
                  <a:pt x="1316464" y="1014176"/>
                  <a:pt x="1285805" y="1030750"/>
                  <a:pt x="1255594" y="1050891"/>
                </a:cubicBezTo>
                <a:lnTo>
                  <a:pt x="1228298" y="1132778"/>
                </a:lnTo>
                <a:cubicBezTo>
                  <a:pt x="1223749" y="1146426"/>
                  <a:pt x="1218140" y="1159765"/>
                  <a:pt x="1214651" y="1173721"/>
                </a:cubicBezTo>
                <a:cubicBezTo>
                  <a:pt x="1197514" y="1242268"/>
                  <a:pt x="1206935" y="1210518"/>
                  <a:pt x="1187355" y="1269255"/>
                </a:cubicBezTo>
                <a:cubicBezTo>
                  <a:pt x="1191904" y="1351142"/>
                  <a:pt x="1189405" y="1433726"/>
                  <a:pt x="1201003" y="1514915"/>
                </a:cubicBezTo>
                <a:cubicBezTo>
                  <a:pt x="1208394" y="1566653"/>
                  <a:pt x="1237194" y="1551701"/>
                  <a:pt x="1269242" y="1569506"/>
                </a:cubicBezTo>
                <a:cubicBezTo>
                  <a:pt x="1297919" y="1585438"/>
                  <a:pt x="1351128" y="1624097"/>
                  <a:pt x="1351128" y="1624097"/>
                </a:cubicBezTo>
                <a:cubicBezTo>
                  <a:pt x="1355677" y="1637745"/>
                  <a:pt x="1358342" y="1652173"/>
                  <a:pt x="1364776" y="1665040"/>
                </a:cubicBezTo>
                <a:cubicBezTo>
                  <a:pt x="1372111" y="1679711"/>
                  <a:pt x="1385610" y="1690908"/>
                  <a:pt x="1392071" y="1705984"/>
                </a:cubicBezTo>
                <a:cubicBezTo>
                  <a:pt x="1399460" y="1723224"/>
                  <a:pt x="1401170" y="1742378"/>
                  <a:pt x="1405719" y="1760575"/>
                </a:cubicBezTo>
                <a:cubicBezTo>
                  <a:pt x="1334468" y="1808075"/>
                  <a:pt x="1396427" y="1774276"/>
                  <a:pt x="1296537" y="1801518"/>
                </a:cubicBezTo>
                <a:cubicBezTo>
                  <a:pt x="1268779" y="1809088"/>
                  <a:pt x="1214651" y="1828813"/>
                  <a:pt x="1214651" y="1828813"/>
                </a:cubicBezTo>
                <a:cubicBezTo>
                  <a:pt x="1201003" y="1837912"/>
                  <a:pt x="1185306" y="1844510"/>
                  <a:pt x="1173707" y="1856109"/>
                </a:cubicBezTo>
                <a:cubicBezTo>
                  <a:pt x="1118158" y="1911658"/>
                  <a:pt x="1173165" y="1897864"/>
                  <a:pt x="1119116" y="1978939"/>
                </a:cubicBezTo>
                <a:lnTo>
                  <a:pt x="1091821" y="2019882"/>
                </a:lnTo>
                <a:cubicBezTo>
                  <a:pt x="1085435" y="2070973"/>
                  <a:pt x="1078954" y="2144397"/>
                  <a:pt x="1064525" y="2197303"/>
                </a:cubicBezTo>
                <a:cubicBezTo>
                  <a:pt x="1056955" y="2225061"/>
                  <a:pt x="1053190" y="2255250"/>
                  <a:pt x="1037230" y="2279190"/>
                </a:cubicBezTo>
                <a:lnTo>
                  <a:pt x="1009934" y="2320133"/>
                </a:lnTo>
                <a:cubicBezTo>
                  <a:pt x="1011942" y="2340213"/>
                  <a:pt x="1013237" y="2454367"/>
                  <a:pt x="1037230" y="2497554"/>
                </a:cubicBezTo>
                <a:cubicBezTo>
                  <a:pt x="1053162" y="2526231"/>
                  <a:pt x="1091821" y="2579440"/>
                  <a:pt x="1091821" y="2579440"/>
                </a:cubicBezTo>
                <a:cubicBezTo>
                  <a:pt x="1087272" y="2665876"/>
                  <a:pt x="1089868" y="2752986"/>
                  <a:pt x="1078173" y="2838748"/>
                </a:cubicBezTo>
                <a:cubicBezTo>
                  <a:pt x="1075957" y="2855000"/>
                  <a:pt x="1057539" y="2864702"/>
                  <a:pt x="1050877" y="2879691"/>
                </a:cubicBezTo>
                <a:cubicBezTo>
                  <a:pt x="1039192" y="2905983"/>
                  <a:pt x="1039542" y="2937638"/>
                  <a:pt x="1023582" y="2961578"/>
                </a:cubicBezTo>
                <a:cubicBezTo>
                  <a:pt x="961011" y="3055434"/>
                  <a:pt x="979365" y="3012343"/>
                  <a:pt x="955343" y="3084407"/>
                </a:cubicBezTo>
                <a:cubicBezTo>
                  <a:pt x="964442" y="3098055"/>
                  <a:pt x="971040" y="3113752"/>
                  <a:pt x="982639" y="3125351"/>
                </a:cubicBezTo>
                <a:cubicBezTo>
                  <a:pt x="1009094" y="3151806"/>
                  <a:pt x="1031226" y="3155194"/>
                  <a:pt x="1064525" y="3166294"/>
                </a:cubicBezTo>
                <a:cubicBezTo>
                  <a:pt x="1088547" y="3238359"/>
                  <a:pt x="1070193" y="3195267"/>
                  <a:pt x="1132764" y="3289124"/>
                </a:cubicBezTo>
                <a:cubicBezTo>
                  <a:pt x="1141862" y="3302772"/>
                  <a:pt x="1146411" y="3320969"/>
                  <a:pt x="1160059" y="3330067"/>
                </a:cubicBezTo>
                <a:lnTo>
                  <a:pt x="1241946" y="3384658"/>
                </a:lnTo>
                <a:cubicBezTo>
                  <a:pt x="1251045" y="3398306"/>
                  <a:pt x="1256898" y="3414800"/>
                  <a:pt x="1269242" y="3425601"/>
                </a:cubicBezTo>
                <a:cubicBezTo>
                  <a:pt x="1293930" y="3447203"/>
                  <a:pt x="1323833" y="3461996"/>
                  <a:pt x="1351128" y="3480193"/>
                </a:cubicBezTo>
                <a:cubicBezTo>
                  <a:pt x="1364776" y="3489291"/>
                  <a:pt x="1377400" y="3500153"/>
                  <a:pt x="1392071" y="3507488"/>
                </a:cubicBezTo>
                <a:cubicBezTo>
                  <a:pt x="1410268" y="3516587"/>
                  <a:pt x="1428998" y="3524690"/>
                  <a:pt x="1446662" y="3534784"/>
                </a:cubicBezTo>
                <a:cubicBezTo>
                  <a:pt x="1460904" y="3542922"/>
                  <a:pt x="1472617" y="3555417"/>
                  <a:pt x="1487606" y="3562079"/>
                </a:cubicBezTo>
                <a:cubicBezTo>
                  <a:pt x="1513898" y="3573764"/>
                  <a:pt x="1569492" y="3589375"/>
                  <a:pt x="1569492" y="3589375"/>
                </a:cubicBezTo>
                <a:cubicBezTo>
                  <a:pt x="1596062" y="3669083"/>
                  <a:pt x="1562351" y="3595881"/>
                  <a:pt x="1624083" y="3657613"/>
                </a:cubicBezTo>
                <a:cubicBezTo>
                  <a:pt x="1635682" y="3669212"/>
                  <a:pt x="1639035" y="3687756"/>
                  <a:pt x="1651379" y="3698557"/>
                </a:cubicBezTo>
                <a:cubicBezTo>
                  <a:pt x="1676067" y="3720159"/>
                  <a:pt x="1733265" y="3753148"/>
                  <a:pt x="1733265" y="3753148"/>
                </a:cubicBezTo>
                <a:cubicBezTo>
                  <a:pt x="1806054" y="3862329"/>
                  <a:pt x="1710519" y="3730402"/>
                  <a:pt x="1801504" y="3821387"/>
                </a:cubicBezTo>
                <a:cubicBezTo>
                  <a:pt x="1827961" y="3847844"/>
                  <a:pt x="1831347" y="3869972"/>
                  <a:pt x="1842448" y="3903273"/>
                </a:cubicBezTo>
                <a:cubicBezTo>
                  <a:pt x="1836673" y="3949474"/>
                  <a:pt x="1831423" y="4049463"/>
                  <a:pt x="1801504" y="4094342"/>
                </a:cubicBezTo>
                <a:cubicBezTo>
                  <a:pt x="1792406" y="4107990"/>
                  <a:pt x="1788118" y="4126592"/>
                  <a:pt x="1774209" y="4135285"/>
                </a:cubicBezTo>
                <a:cubicBezTo>
                  <a:pt x="1749810" y="4150534"/>
                  <a:pt x="1716262" y="4146621"/>
                  <a:pt x="1692322" y="4162581"/>
                </a:cubicBezTo>
                <a:cubicBezTo>
                  <a:pt x="1639409" y="4197856"/>
                  <a:pt x="1666940" y="4184689"/>
                  <a:pt x="1610436" y="4203524"/>
                </a:cubicBezTo>
                <a:cubicBezTo>
                  <a:pt x="1592239" y="4230819"/>
                  <a:pt x="1583140" y="4267213"/>
                  <a:pt x="1555845" y="4285410"/>
                </a:cubicBezTo>
                <a:cubicBezTo>
                  <a:pt x="1454193" y="4353178"/>
                  <a:pt x="1579036" y="4266083"/>
                  <a:pt x="1473958" y="4353649"/>
                </a:cubicBezTo>
                <a:cubicBezTo>
                  <a:pt x="1461357" y="4364150"/>
                  <a:pt x="1448004" y="4374283"/>
                  <a:pt x="1433015" y="4380945"/>
                </a:cubicBezTo>
                <a:cubicBezTo>
                  <a:pt x="1282034" y="4448047"/>
                  <a:pt x="1122316" y="4416130"/>
                  <a:pt x="955343" y="4421888"/>
                </a:cubicBezTo>
                <a:cubicBezTo>
                  <a:pt x="941695" y="4426437"/>
                  <a:pt x="928232" y="4431584"/>
                  <a:pt x="914400" y="4435536"/>
                </a:cubicBezTo>
                <a:cubicBezTo>
                  <a:pt x="896365" y="4440689"/>
                  <a:pt x="876586" y="4440796"/>
                  <a:pt x="859809" y="4449184"/>
                </a:cubicBezTo>
                <a:cubicBezTo>
                  <a:pt x="830467" y="4463855"/>
                  <a:pt x="777922" y="4503775"/>
                  <a:pt x="777922" y="4503775"/>
                </a:cubicBezTo>
                <a:cubicBezTo>
                  <a:pt x="768824" y="4517423"/>
                  <a:pt x="757962" y="4530047"/>
                  <a:pt x="750627" y="4544718"/>
                </a:cubicBezTo>
                <a:cubicBezTo>
                  <a:pt x="744193" y="4557585"/>
                  <a:pt x="744959" y="4573691"/>
                  <a:pt x="736979" y="4585661"/>
                </a:cubicBezTo>
                <a:cubicBezTo>
                  <a:pt x="726273" y="4601720"/>
                  <a:pt x="709684" y="4612956"/>
                  <a:pt x="696036" y="4626604"/>
                </a:cubicBezTo>
                <a:cubicBezTo>
                  <a:pt x="691487" y="4644801"/>
                  <a:pt x="689777" y="4663955"/>
                  <a:pt x="682388" y="4681195"/>
                </a:cubicBezTo>
                <a:cubicBezTo>
                  <a:pt x="671123" y="4707480"/>
                  <a:pt x="635230" y="4746686"/>
                  <a:pt x="614149" y="4763082"/>
                </a:cubicBezTo>
                <a:cubicBezTo>
                  <a:pt x="588254" y="4783222"/>
                  <a:pt x="532262" y="4817673"/>
                  <a:pt x="532262" y="4817673"/>
                </a:cubicBezTo>
                <a:cubicBezTo>
                  <a:pt x="527713" y="4831321"/>
                  <a:pt x="522567" y="4844784"/>
                  <a:pt x="518615" y="4858616"/>
                </a:cubicBezTo>
                <a:cubicBezTo>
                  <a:pt x="513462" y="4876651"/>
                  <a:pt x="516684" y="4898560"/>
                  <a:pt x="504967" y="4913207"/>
                </a:cubicBezTo>
                <a:cubicBezTo>
                  <a:pt x="495980" y="4924441"/>
                  <a:pt x="476891" y="4920421"/>
                  <a:pt x="464024" y="4926855"/>
                </a:cubicBezTo>
                <a:cubicBezTo>
                  <a:pt x="449353" y="4934191"/>
                  <a:pt x="437751" y="4946815"/>
                  <a:pt x="423080" y="4954151"/>
                </a:cubicBezTo>
                <a:cubicBezTo>
                  <a:pt x="403505" y="4963938"/>
                  <a:pt x="345031" y="4977075"/>
                  <a:pt x="327546" y="4981446"/>
                </a:cubicBezTo>
                <a:cubicBezTo>
                  <a:pt x="322997" y="5054234"/>
                  <a:pt x="321533" y="5127281"/>
                  <a:pt x="313898" y="5199810"/>
                </a:cubicBezTo>
                <a:cubicBezTo>
                  <a:pt x="312392" y="5214117"/>
                  <a:pt x="307238" y="5228178"/>
                  <a:pt x="300251" y="5240754"/>
                </a:cubicBezTo>
                <a:cubicBezTo>
                  <a:pt x="284319" y="5269431"/>
                  <a:pt x="276781" y="5312266"/>
                  <a:pt x="245659" y="5322640"/>
                </a:cubicBezTo>
                <a:cubicBezTo>
                  <a:pt x="178464" y="5345039"/>
                  <a:pt x="218906" y="5333923"/>
                  <a:pt x="122830" y="5349936"/>
                </a:cubicBezTo>
                <a:cubicBezTo>
                  <a:pt x="109182" y="5359034"/>
                  <a:pt x="92133" y="5364423"/>
                  <a:pt x="81886" y="5377231"/>
                </a:cubicBezTo>
                <a:cubicBezTo>
                  <a:pt x="74769" y="5386128"/>
                  <a:pt x="55482" y="5469204"/>
                  <a:pt x="54591" y="5472766"/>
                </a:cubicBezTo>
                <a:cubicBezTo>
                  <a:pt x="59140" y="5531906"/>
                  <a:pt x="58988" y="5591598"/>
                  <a:pt x="68239" y="5650187"/>
                </a:cubicBezTo>
                <a:cubicBezTo>
                  <a:pt x="72726" y="5678607"/>
                  <a:pt x="95534" y="5732073"/>
                  <a:pt x="95534" y="5732073"/>
                </a:cubicBezTo>
                <a:cubicBezTo>
                  <a:pt x="109938" y="5904913"/>
                  <a:pt x="109182" y="5841066"/>
                  <a:pt x="109182" y="5923142"/>
                </a:cubicBezTo>
              </a:path>
            </a:pathLst>
          </a:custGeom>
          <a:noFill/>
          <a:ln w="76200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410040" y="-30137"/>
            <a:ext cx="5774898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КАКОЙ ФАКТ ЗДЕСЬ ОТОБРАЖЁН?</a:t>
            </a:r>
            <a:endParaRPr lang="ru-RU" sz="24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34630" y="559022"/>
            <a:ext cx="571122" cy="6540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05561" y="759061"/>
            <a:ext cx="1136081" cy="400110"/>
          </a:xfrm>
          <a:prstGeom prst="rect">
            <a:avLst/>
          </a:prstGeom>
          <a:solidFill>
            <a:srgbClr val="FFFFFF">
              <a:alpha val="7098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882 год</a:t>
            </a:r>
            <a:endParaRPr lang="ru-RU" sz="20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236" y="1267260"/>
            <a:ext cx="4081402" cy="45236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13" y="1540916"/>
            <a:ext cx="3173980" cy="4250020"/>
          </a:xfrm>
          <a:prstGeom prst="rect">
            <a:avLst/>
          </a:prstGeom>
        </p:spPr>
      </p:pic>
      <p:sp>
        <p:nvSpPr>
          <p:cNvPr id="11" name="Овал 10"/>
          <p:cNvSpPr/>
          <p:nvPr/>
        </p:nvSpPr>
        <p:spPr>
          <a:xfrm>
            <a:off x="3452884" y="3070746"/>
            <a:ext cx="2181746" cy="1087960"/>
          </a:xfrm>
          <a:prstGeom prst="ellipse">
            <a:avLst/>
          </a:prstGeom>
          <a:solidFill>
            <a:srgbClr val="92D050">
              <a:alpha val="76078"/>
            </a:srgb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2955742" y="694486"/>
            <a:ext cx="1599406" cy="518614"/>
          </a:xfrm>
          <a:prstGeom prst="wedgeRoundRectCallout">
            <a:avLst>
              <a:gd name="adj1" fmla="val 108867"/>
              <a:gd name="adj2" fmla="val 2829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Рюриково</a:t>
            </a:r>
            <a:r>
              <a:rPr lang="ru-RU" dirty="0" smtClean="0"/>
              <a:t> городище</a:t>
            </a:r>
            <a:endParaRPr lang="ru-RU" dirty="0"/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3362847" y="2837273"/>
            <a:ext cx="739633" cy="354081"/>
          </a:xfrm>
          <a:prstGeom prst="wedgeRoundRectCallout">
            <a:avLst>
              <a:gd name="adj1" fmla="val 155765"/>
              <a:gd name="adj2" fmla="val 17404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Киев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986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81481E-6 L -0.05638 0.312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6" y="1560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3.33333E-6 L -0.04675 0.345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4" y="1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6478" y="1555845"/>
            <a:ext cx="119281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00FF"/>
                </a:solidFill>
              </a:rPr>
              <a:t>Основной вопрос </a:t>
            </a:r>
          </a:p>
          <a:p>
            <a:pPr algn="ctr"/>
            <a:r>
              <a:rPr lang="ru-RU" sz="6000" b="1" dirty="0" smtClean="0">
                <a:solidFill>
                  <a:srgbClr val="0000FF"/>
                </a:solidFill>
              </a:rPr>
              <a:t>урока</a:t>
            </a:r>
            <a:endParaRPr lang="ru-RU" sz="6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5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3034" y="36773"/>
            <a:ext cx="7110482" cy="68494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32281" y="3132053"/>
            <a:ext cx="1186665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Олег</a:t>
            </a:r>
          </a:p>
          <a:p>
            <a:pPr algn="ctr"/>
            <a:r>
              <a:rPr lang="ru-RU" sz="2000" b="1" dirty="0" smtClean="0"/>
              <a:t>882-912</a:t>
            </a:r>
            <a:endParaRPr lang="ru-RU" sz="2000" b="1" dirty="0"/>
          </a:p>
        </p:txBody>
      </p:sp>
      <p:sp>
        <p:nvSpPr>
          <p:cNvPr id="19" name="Полилиния 18"/>
          <p:cNvSpPr/>
          <p:nvPr/>
        </p:nvSpPr>
        <p:spPr>
          <a:xfrm>
            <a:off x="4009858" y="558568"/>
            <a:ext cx="3089984" cy="3385635"/>
          </a:xfrm>
          <a:custGeom>
            <a:avLst/>
            <a:gdLst>
              <a:gd name="connsiteX0" fmla="*/ 1708554 w 3089984"/>
              <a:gd name="connsiteY0" fmla="*/ 990 h 3385635"/>
              <a:gd name="connsiteX1" fmla="*/ 1640315 w 3089984"/>
              <a:gd name="connsiteY1" fmla="*/ 55581 h 3385635"/>
              <a:gd name="connsiteX2" fmla="*/ 1558429 w 3089984"/>
              <a:gd name="connsiteY2" fmla="*/ 82877 h 3385635"/>
              <a:gd name="connsiteX3" fmla="*/ 1517485 w 3089984"/>
              <a:gd name="connsiteY3" fmla="*/ 96525 h 3385635"/>
              <a:gd name="connsiteX4" fmla="*/ 1353712 w 3089984"/>
              <a:gd name="connsiteY4" fmla="*/ 164763 h 3385635"/>
              <a:gd name="connsiteX5" fmla="*/ 1312769 w 3089984"/>
              <a:gd name="connsiteY5" fmla="*/ 178411 h 3385635"/>
              <a:gd name="connsiteX6" fmla="*/ 1258178 w 3089984"/>
              <a:gd name="connsiteY6" fmla="*/ 260298 h 3385635"/>
              <a:gd name="connsiteX7" fmla="*/ 1176291 w 3089984"/>
              <a:gd name="connsiteY7" fmla="*/ 287593 h 3385635"/>
              <a:gd name="connsiteX8" fmla="*/ 1094405 w 3089984"/>
              <a:gd name="connsiteY8" fmla="*/ 328536 h 3385635"/>
              <a:gd name="connsiteX9" fmla="*/ 1053461 w 3089984"/>
              <a:gd name="connsiteY9" fmla="*/ 369480 h 3385635"/>
              <a:gd name="connsiteX10" fmla="*/ 1026166 w 3089984"/>
              <a:gd name="connsiteY10" fmla="*/ 410423 h 3385635"/>
              <a:gd name="connsiteX11" fmla="*/ 998870 w 3089984"/>
              <a:gd name="connsiteY11" fmla="*/ 546901 h 3385635"/>
              <a:gd name="connsiteX12" fmla="*/ 957927 w 3089984"/>
              <a:gd name="connsiteY12" fmla="*/ 628787 h 3385635"/>
              <a:gd name="connsiteX13" fmla="*/ 944279 w 3089984"/>
              <a:gd name="connsiteY13" fmla="*/ 710674 h 3385635"/>
              <a:gd name="connsiteX14" fmla="*/ 848745 w 3089984"/>
              <a:gd name="connsiteY14" fmla="*/ 819856 h 3385635"/>
              <a:gd name="connsiteX15" fmla="*/ 835097 w 3089984"/>
              <a:gd name="connsiteY15" fmla="*/ 860799 h 3385635"/>
              <a:gd name="connsiteX16" fmla="*/ 876041 w 3089984"/>
              <a:gd name="connsiteY16" fmla="*/ 1092811 h 3385635"/>
              <a:gd name="connsiteX17" fmla="*/ 903336 w 3089984"/>
              <a:gd name="connsiteY17" fmla="*/ 1133754 h 3385635"/>
              <a:gd name="connsiteX18" fmla="*/ 944279 w 3089984"/>
              <a:gd name="connsiteY18" fmla="*/ 1161050 h 3385635"/>
              <a:gd name="connsiteX19" fmla="*/ 971575 w 3089984"/>
              <a:gd name="connsiteY19" fmla="*/ 1242936 h 3385635"/>
              <a:gd name="connsiteX20" fmla="*/ 985223 w 3089984"/>
              <a:gd name="connsiteY20" fmla="*/ 1283880 h 3385635"/>
              <a:gd name="connsiteX21" fmla="*/ 1012518 w 3089984"/>
              <a:gd name="connsiteY21" fmla="*/ 1324823 h 3385635"/>
              <a:gd name="connsiteX22" fmla="*/ 1026166 w 3089984"/>
              <a:gd name="connsiteY22" fmla="*/ 1406710 h 3385635"/>
              <a:gd name="connsiteX23" fmla="*/ 1053461 w 3089984"/>
              <a:gd name="connsiteY23" fmla="*/ 1488596 h 3385635"/>
              <a:gd name="connsiteX24" fmla="*/ 1039814 w 3089984"/>
              <a:gd name="connsiteY24" fmla="*/ 1761551 h 3385635"/>
              <a:gd name="connsiteX25" fmla="*/ 1026166 w 3089984"/>
              <a:gd name="connsiteY25" fmla="*/ 1802495 h 3385635"/>
              <a:gd name="connsiteX26" fmla="*/ 998870 w 3089984"/>
              <a:gd name="connsiteY26" fmla="*/ 1938972 h 3385635"/>
              <a:gd name="connsiteX27" fmla="*/ 985223 w 3089984"/>
              <a:gd name="connsiteY27" fmla="*/ 1993563 h 3385635"/>
              <a:gd name="connsiteX28" fmla="*/ 957927 w 3089984"/>
              <a:gd name="connsiteY28" fmla="*/ 2034507 h 3385635"/>
              <a:gd name="connsiteX29" fmla="*/ 903336 w 3089984"/>
              <a:gd name="connsiteY29" fmla="*/ 2170984 h 3385635"/>
              <a:gd name="connsiteX30" fmla="*/ 876041 w 3089984"/>
              <a:gd name="connsiteY30" fmla="*/ 2252871 h 3385635"/>
              <a:gd name="connsiteX31" fmla="*/ 862393 w 3089984"/>
              <a:gd name="connsiteY31" fmla="*/ 2293814 h 3385635"/>
              <a:gd name="connsiteX32" fmla="*/ 807802 w 3089984"/>
              <a:gd name="connsiteY32" fmla="*/ 2375701 h 3385635"/>
              <a:gd name="connsiteX33" fmla="*/ 780506 w 3089984"/>
              <a:gd name="connsiteY33" fmla="*/ 2457587 h 3385635"/>
              <a:gd name="connsiteX34" fmla="*/ 766858 w 3089984"/>
              <a:gd name="connsiteY34" fmla="*/ 2566769 h 3385635"/>
              <a:gd name="connsiteX35" fmla="*/ 698620 w 3089984"/>
              <a:gd name="connsiteY35" fmla="*/ 2635008 h 3385635"/>
              <a:gd name="connsiteX36" fmla="*/ 657676 w 3089984"/>
              <a:gd name="connsiteY36" fmla="*/ 2648656 h 3385635"/>
              <a:gd name="connsiteX37" fmla="*/ 589438 w 3089984"/>
              <a:gd name="connsiteY37" fmla="*/ 2635008 h 3385635"/>
              <a:gd name="connsiteX38" fmla="*/ 466608 w 3089984"/>
              <a:gd name="connsiteY38" fmla="*/ 2566769 h 3385635"/>
              <a:gd name="connsiteX39" fmla="*/ 289187 w 3089984"/>
              <a:gd name="connsiteY39" fmla="*/ 2553122 h 3385635"/>
              <a:gd name="connsiteX40" fmla="*/ 111766 w 3089984"/>
              <a:gd name="connsiteY40" fmla="*/ 2553122 h 3385635"/>
              <a:gd name="connsiteX41" fmla="*/ 29879 w 3089984"/>
              <a:gd name="connsiteY41" fmla="*/ 2580417 h 3385635"/>
              <a:gd name="connsiteX42" fmla="*/ 2584 w 3089984"/>
              <a:gd name="connsiteY42" fmla="*/ 2621360 h 3385635"/>
              <a:gd name="connsiteX43" fmla="*/ 70823 w 3089984"/>
              <a:gd name="connsiteY43" fmla="*/ 2907963 h 3385635"/>
              <a:gd name="connsiteX44" fmla="*/ 111766 w 3089984"/>
              <a:gd name="connsiteY44" fmla="*/ 2935259 h 3385635"/>
              <a:gd name="connsiteX45" fmla="*/ 139061 w 3089984"/>
              <a:gd name="connsiteY45" fmla="*/ 2976202 h 3385635"/>
              <a:gd name="connsiteX46" fmla="*/ 180005 w 3089984"/>
              <a:gd name="connsiteY46" fmla="*/ 3003498 h 3385635"/>
              <a:gd name="connsiteX47" fmla="*/ 234596 w 3089984"/>
              <a:gd name="connsiteY47" fmla="*/ 3126328 h 3385635"/>
              <a:gd name="connsiteX48" fmla="*/ 316482 w 3089984"/>
              <a:gd name="connsiteY48" fmla="*/ 3167271 h 3385635"/>
              <a:gd name="connsiteX49" fmla="*/ 357426 w 3089984"/>
              <a:gd name="connsiteY49" fmla="*/ 3194566 h 3385635"/>
              <a:gd name="connsiteX50" fmla="*/ 439312 w 3089984"/>
              <a:gd name="connsiteY50" fmla="*/ 3221862 h 3385635"/>
              <a:gd name="connsiteX51" fmla="*/ 480255 w 3089984"/>
              <a:gd name="connsiteY51" fmla="*/ 3235510 h 3385635"/>
              <a:gd name="connsiteX52" fmla="*/ 684972 w 3089984"/>
              <a:gd name="connsiteY52" fmla="*/ 3303748 h 3385635"/>
              <a:gd name="connsiteX53" fmla="*/ 725915 w 3089984"/>
              <a:gd name="connsiteY53" fmla="*/ 3317396 h 3385635"/>
              <a:gd name="connsiteX54" fmla="*/ 766858 w 3089984"/>
              <a:gd name="connsiteY54" fmla="*/ 3331044 h 3385635"/>
              <a:gd name="connsiteX55" fmla="*/ 807802 w 3089984"/>
              <a:gd name="connsiteY55" fmla="*/ 3358339 h 3385635"/>
              <a:gd name="connsiteX56" fmla="*/ 862393 w 3089984"/>
              <a:gd name="connsiteY56" fmla="*/ 3371987 h 3385635"/>
              <a:gd name="connsiteX57" fmla="*/ 903336 w 3089984"/>
              <a:gd name="connsiteY57" fmla="*/ 3385635 h 3385635"/>
              <a:gd name="connsiteX58" fmla="*/ 1067109 w 3089984"/>
              <a:gd name="connsiteY58" fmla="*/ 3344692 h 3385635"/>
              <a:gd name="connsiteX59" fmla="*/ 1162643 w 3089984"/>
              <a:gd name="connsiteY59" fmla="*/ 3317396 h 3385635"/>
              <a:gd name="connsiteX60" fmla="*/ 1244530 w 3089984"/>
              <a:gd name="connsiteY60" fmla="*/ 3303748 h 3385635"/>
              <a:gd name="connsiteX61" fmla="*/ 1285473 w 3089984"/>
              <a:gd name="connsiteY61" fmla="*/ 3276453 h 3385635"/>
              <a:gd name="connsiteX62" fmla="*/ 1394655 w 3089984"/>
              <a:gd name="connsiteY62" fmla="*/ 3249157 h 3385635"/>
              <a:gd name="connsiteX63" fmla="*/ 1476542 w 3089984"/>
              <a:gd name="connsiteY63" fmla="*/ 3208214 h 3385635"/>
              <a:gd name="connsiteX64" fmla="*/ 1503838 w 3089984"/>
              <a:gd name="connsiteY64" fmla="*/ 3167271 h 3385635"/>
              <a:gd name="connsiteX65" fmla="*/ 1585724 w 3089984"/>
              <a:gd name="connsiteY65" fmla="*/ 3126328 h 3385635"/>
              <a:gd name="connsiteX66" fmla="*/ 1708554 w 3089984"/>
              <a:gd name="connsiteY66" fmla="*/ 3099032 h 3385635"/>
              <a:gd name="connsiteX67" fmla="*/ 1831384 w 3089984"/>
              <a:gd name="connsiteY67" fmla="*/ 3085384 h 3385635"/>
              <a:gd name="connsiteX68" fmla="*/ 1913270 w 3089984"/>
              <a:gd name="connsiteY68" fmla="*/ 3030793 h 3385635"/>
              <a:gd name="connsiteX69" fmla="*/ 1954214 w 3089984"/>
              <a:gd name="connsiteY69" fmla="*/ 3003498 h 3385635"/>
              <a:gd name="connsiteX70" fmla="*/ 1995157 w 3089984"/>
              <a:gd name="connsiteY70" fmla="*/ 2989850 h 3385635"/>
              <a:gd name="connsiteX71" fmla="*/ 2077043 w 3089984"/>
              <a:gd name="connsiteY71" fmla="*/ 2921611 h 3385635"/>
              <a:gd name="connsiteX72" fmla="*/ 2117987 w 3089984"/>
              <a:gd name="connsiteY72" fmla="*/ 2907963 h 3385635"/>
              <a:gd name="connsiteX73" fmla="*/ 2172578 w 3089984"/>
              <a:gd name="connsiteY73" fmla="*/ 2826077 h 3385635"/>
              <a:gd name="connsiteX74" fmla="*/ 2158930 w 3089984"/>
              <a:gd name="connsiteY74" fmla="*/ 2744190 h 3385635"/>
              <a:gd name="connsiteX75" fmla="*/ 2063396 w 3089984"/>
              <a:gd name="connsiteY75" fmla="*/ 2621360 h 3385635"/>
              <a:gd name="connsiteX76" fmla="*/ 2022452 w 3089984"/>
              <a:gd name="connsiteY76" fmla="*/ 2594065 h 3385635"/>
              <a:gd name="connsiteX77" fmla="*/ 1995157 w 3089984"/>
              <a:gd name="connsiteY77" fmla="*/ 2443939 h 3385635"/>
              <a:gd name="connsiteX78" fmla="*/ 1967861 w 3089984"/>
              <a:gd name="connsiteY78" fmla="*/ 2293814 h 3385635"/>
              <a:gd name="connsiteX79" fmla="*/ 2008805 w 3089984"/>
              <a:gd name="connsiteY79" fmla="*/ 2007211 h 3385635"/>
              <a:gd name="connsiteX80" fmla="*/ 2022452 w 3089984"/>
              <a:gd name="connsiteY80" fmla="*/ 1966268 h 3385635"/>
              <a:gd name="connsiteX81" fmla="*/ 2077043 w 3089984"/>
              <a:gd name="connsiteY81" fmla="*/ 1884381 h 3385635"/>
              <a:gd name="connsiteX82" fmla="*/ 2158930 w 3089984"/>
              <a:gd name="connsiteY82" fmla="*/ 1720608 h 3385635"/>
              <a:gd name="connsiteX83" fmla="*/ 2186226 w 3089984"/>
              <a:gd name="connsiteY83" fmla="*/ 1679665 h 3385635"/>
              <a:gd name="connsiteX84" fmla="*/ 2227169 w 3089984"/>
              <a:gd name="connsiteY84" fmla="*/ 1652369 h 3385635"/>
              <a:gd name="connsiteX85" fmla="*/ 2254464 w 3089984"/>
              <a:gd name="connsiteY85" fmla="*/ 1611426 h 3385635"/>
              <a:gd name="connsiteX86" fmla="*/ 2349999 w 3089984"/>
              <a:gd name="connsiteY86" fmla="*/ 1570483 h 3385635"/>
              <a:gd name="connsiteX87" fmla="*/ 2431885 w 3089984"/>
              <a:gd name="connsiteY87" fmla="*/ 1543187 h 3385635"/>
              <a:gd name="connsiteX88" fmla="*/ 2527420 w 3089984"/>
              <a:gd name="connsiteY88" fmla="*/ 1434005 h 3385635"/>
              <a:gd name="connsiteX89" fmla="*/ 2554715 w 3089984"/>
              <a:gd name="connsiteY89" fmla="*/ 1393062 h 3385635"/>
              <a:gd name="connsiteX90" fmla="*/ 2595658 w 3089984"/>
              <a:gd name="connsiteY90" fmla="*/ 1379414 h 3385635"/>
              <a:gd name="connsiteX91" fmla="*/ 2909557 w 3089984"/>
              <a:gd name="connsiteY91" fmla="*/ 1365766 h 3385635"/>
              <a:gd name="connsiteX92" fmla="*/ 2991443 w 3089984"/>
              <a:gd name="connsiteY92" fmla="*/ 1338471 h 3385635"/>
              <a:gd name="connsiteX93" fmla="*/ 3059682 w 3089984"/>
              <a:gd name="connsiteY93" fmla="*/ 1270232 h 3385635"/>
              <a:gd name="connsiteX94" fmla="*/ 3073330 w 3089984"/>
              <a:gd name="connsiteY94" fmla="*/ 1092811 h 3385635"/>
              <a:gd name="connsiteX95" fmla="*/ 3032387 w 3089984"/>
              <a:gd name="connsiteY95" fmla="*/ 1065516 h 3385635"/>
              <a:gd name="connsiteX96" fmla="*/ 2991443 w 3089984"/>
              <a:gd name="connsiteY96" fmla="*/ 956333 h 3385635"/>
              <a:gd name="connsiteX97" fmla="*/ 2868614 w 3089984"/>
              <a:gd name="connsiteY97" fmla="*/ 860799 h 3385635"/>
              <a:gd name="connsiteX98" fmla="*/ 2841318 w 3089984"/>
              <a:gd name="connsiteY98" fmla="*/ 819856 h 3385635"/>
              <a:gd name="connsiteX99" fmla="*/ 2800375 w 3089984"/>
              <a:gd name="connsiteY99" fmla="*/ 806208 h 3385635"/>
              <a:gd name="connsiteX100" fmla="*/ 2759432 w 3089984"/>
              <a:gd name="connsiteY100" fmla="*/ 778913 h 3385635"/>
              <a:gd name="connsiteX101" fmla="*/ 2704841 w 3089984"/>
              <a:gd name="connsiteY101" fmla="*/ 710674 h 3385635"/>
              <a:gd name="connsiteX102" fmla="*/ 2650249 w 3089984"/>
              <a:gd name="connsiteY102" fmla="*/ 628787 h 3385635"/>
              <a:gd name="connsiteX103" fmla="*/ 2595658 w 3089984"/>
              <a:gd name="connsiteY103" fmla="*/ 533253 h 3385635"/>
              <a:gd name="connsiteX104" fmla="*/ 2568363 w 3089984"/>
              <a:gd name="connsiteY104" fmla="*/ 451366 h 3385635"/>
              <a:gd name="connsiteX105" fmla="*/ 2554715 w 3089984"/>
              <a:gd name="connsiteY105" fmla="*/ 410423 h 3385635"/>
              <a:gd name="connsiteX106" fmla="*/ 2541067 w 3089984"/>
              <a:gd name="connsiteY106" fmla="*/ 369480 h 3385635"/>
              <a:gd name="connsiteX107" fmla="*/ 2513772 w 3089984"/>
              <a:gd name="connsiteY107" fmla="*/ 314889 h 3385635"/>
              <a:gd name="connsiteX108" fmla="*/ 2459181 w 3089984"/>
              <a:gd name="connsiteY108" fmla="*/ 233002 h 3385635"/>
              <a:gd name="connsiteX109" fmla="*/ 2404590 w 3089984"/>
              <a:gd name="connsiteY109" fmla="*/ 192059 h 3385635"/>
              <a:gd name="connsiteX110" fmla="*/ 2363646 w 3089984"/>
              <a:gd name="connsiteY110" fmla="*/ 151116 h 3385635"/>
              <a:gd name="connsiteX111" fmla="*/ 2254464 w 3089984"/>
              <a:gd name="connsiteY111" fmla="*/ 123820 h 3385635"/>
              <a:gd name="connsiteX112" fmla="*/ 2172578 w 3089984"/>
              <a:gd name="connsiteY112" fmla="*/ 96525 h 3385635"/>
              <a:gd name="connsiteX113" fmla="*/ 2049748 w 3089984"/>
              <a:gd name="connsiteY113" fmla="*/ 55581 h 3385635"/>
              <a:gd name="connsiteX114" fmla="*/ 1954214 w 3089984"/>
              <a:gd name="connsiteY114" fmla="*/ 28286 h 3385635"/>
              <a:gd name="connsiteX115" fmla="*/ 1708554 w 3089984"/>
              <a:gd name="connsiteY115" fmla="*/ 990 h 3385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</a:cxnLst>
            <a:rect l="l" t="t" r="r" b="b"/>
            <a:pathLst>
              <a:path w="3089984" h="3385635">
                <a:moveTo>
                  <a:pt x="1708554" y="990"/>
                </a:moveTo>
                <a:cubicBezTo>
                  <a:pt x="1656237" y="5539"/>
                  <a:pt x="1665888" y="41632"/>
                  <a:pt x="1640315" y="55581"/>
                </a:cubicBezTo>
                <a:cubicBezTo>
                  <a:pt x="1615056" y="69359"/>
                  <a:pt x="1585724" y="73778"/>
                  <a:pt x="1558429" y="82877"/>
                </a:cubicBezTo>
                <a:cubicBezTo>
                  <a:pt x="1544781" y="87426"/>
                  <a:pt x="1529455" y="88545"/>
                  <a:pt x="1517485" y="96525"/>
                </a:cubicBezTo>
                <a:cubicBezTo>
                  <a:pt x="1412574" y="166466"/>
                  <a:pt x="1467958" y="145723"/>
                  <a:pt x="1353712" y="164763"/>
                </a:cubicBezTo>
                <a:cubicBezTo>
                  <a:pt x="1340064" y="169312"/>
                  <a:pt x="1322941" y="168239"/>
                  <a:pt x="1312769" y="178411"/>
                </a:cubicBezTo>
                <a:cubicBezTo>
                  <a:pt x="1289572" y="201608"/>
                  <a:pt x="1289300" y="249924"/>
                  <a:pt x="1258178" y="260298"/>
                </a:cubicBezTo>
                <a:lnTo>
                  <a:pt x="1176291" y="287593"/>
                </a:lnTo>
                <a:cubicBezTo>
                  <a:pt x="1135258" y="301270"/>
                  <a:pt x="1129678" y="299142"/>
                  <a:pt x="1094405" y="328536"/>
                </a:cubicBezTo>
                <a:cubicBezTo>
                  <a:pt x="1079577" y="340892"/>
                  <a:pt x="1065817" y="354652"/>
                  <a:pt x="1053461" y="369480"/>
                </a:cubicBezTo>
                <a:cubicBezTo>
                  <a:pt x="1042960" y="382081"/>
                  <a:pt x="1035264" y="396775"/>
                  <a:pt x="1026166" y="410423"/>
                </a:cubicBezTo>
                <a:cubicBezTo>
                  <a:pt x="1021136" y="445631"/>
                  <a:pt x="1017926" y="508788"/>
                  <a:pt x="998870" y="546901"/>
                </a:cubicBezTo>
                <a:cubicBezTo>
                  <a:pt x="945956" y="652731"/>
                  <a:pt x="992233" y="525872"/>
                  <a:pt x="957927" y="628787"/>
                </a:cubicBezTo>
                <a:cubicBezTo>
                  <a:pt x="953378" y="656083"/>
                  <a:pt x="954922" y="685130"/>
                  <a:pt x="944279" y="710674"/>
                </a:cubicBezTo>
                <a:cubicBezTo>
                  <a:pt x="913660" y="784160"/>
                  <a:pt x="900448" y="785386"/>
                  <a:pt x="848745" y="819856"/>
                </a:cubicBezTo>
                <a:cubicBezTo>
                  <a:pt x="844196" y="833504"/>
                  <a:pt x="835097" y="846413"/>
                  <a:pt x="835097" y="860799"/>
                </a:cubicBezTo>
                <a:cubicBezTo>
                  <a:pt x="835097" y="902073"/>
                  <a:pt x="842161" y="1041990"/>
                  <a:pt x="876041" y="1092811"/>
                </a:cubicBezTo>
                <a:cubicBezTo>
                  <a:pt x="885139" y="1106459"/>
                  <a:pt x="891738" y="1122156"/>
                  <a:pt x="903336" y="1133754"/>
                </a:cubicBezTo>
                <a:cubicBezTo>
                  <a:pt x="914934" y="1145352"/>
                  <a:pt x="930631" y="1151951"/>
                  <a:pt x="944279" y="1161050"/>
                </a:cubicBezTo>
                <a:lnTo>
                  <a:pt x="971575" y="1242936"/>
                </a:lnTo>
                <a:cubicBezTo>
                  <a:pt x="976124" y="1256584"/>
                  <a:pt x="977243" y="1271910"/>
                  <a:pt x="985223" y="1283880"/>
                </a:cubicBezTo>
                <a:lnTo>
                  <a:pt x="1012518" y="1324823"/>
                </a:lnTo>
                <a:cubicBezTo>
                  <a:pt x="1017067" y="1352119"/>
                  <a:pt x="1019455" y="1379864"/>
                  <a:pt x="1026166" y="1406710"/>
                </a:cubicBezTo>
                <a:cubicBezTo>
                  <a:pt x="1033144" y="1434623"/>
                  <a:pt x="1053461" y="1488596"/>
                  <a:pt x="1053461" y="1488596"/>
                </a:cubicBezTo>
                <a:cubicBezTo>
                  <a:pt x="1048912" y="1579581"/>
                  <a:pt x="1047706" y="1670795"/>
                  <a:pt x="1039814" y="1761551"/>
                </a:cubicBezTo>
                <a:cubicBezTo>
                  <a:pt x="1038568" y="1775883"/>
                  <a:pt x="1029401" y="1788477"/>
                  <a:pt x="1026166" y="1802495"/>
                </a:cubicBezTo>
                <a:cubicBezTo>
                  <a:pt x="1015734" y="1847700"/>
                  <a:pt x="1010121" y="1893964"/>
                  <a:pt x="998870" y="1938972"/>
                </a:cubicBezTo>
                <a:cubicBezTo>
                  <a:pt x="994321" y="1957169"/>
                  <a:pt x="992612" y="1976323"/>
                  <a:pt x="985223" y="1993563"/>
                </a:cubicBezTo>
                <a:cubicBezTo>
                  <a:pt x="978762" y="2008640"/>
                  <a:pt x="966065" y="2020265"/>
                  <a:pt x="957927" y="2034507"/>
                </a:cubicBezTo>
                <a:cubicBezTo>
                  <a:pt x="925799" y="2090731"/>
                  <a:pt x="925704" y="2103881"/>
                  <a:pt x="903336" y="2170984"/>
                </a:cubicBezTo>
                <a:lnTo>
                  <a:pt x="876041" y="2252871"/>
                </a:lnTo>
                <a:cubicBezTo>
                  <a:pt x="871492" y="2266519"/>
                  <a:pt x="870373" y="2281844"/>
                  <a:pt x="862393" y="2293814"/>
                </a:cubicBezTo>
                <a:cubicBezTo>
                  <a:pt x="844196" y="2321110"/>
                  <a:pt x="818176" y="2344579"/>
                  <a:pt x="807802" y="2375701"/>
                </a:cubicBezTo>
                <a:lnTo>
                  <a:pt x="780506" y="2457587"/>
                </a:lnTo>
                <a:cubicBezTo>
                  <a:pt x="775957" y="2493981"/>
                  <a:pt x="776508" y="2531384"/>
                  <a:pt x="766858" y="2566769"/>
                </a:cubicBezTo>
                <a:cubicBezTo>
                  <a:pt x="758238" y="2598376"/>
                  <a:pt x="725438" y="2621599"/>
                  <a:pt x="698620" y="2635008"/>
                </a:cubicBezTo>
                <a:cubicBezTo>
                  <a:pt x="685753" y="2641442"/>
                  <a:pt x="671324" y="2644107"/>
                  <a:pt x="657676" y="2648656"/>
                </a:cubicBezTo>
                <a:cubicBezTo>
                  <a:pt x="634930" y="2644107"/>
                  <a:pt x="610555" y="2644607"/>
                  <a:pt x="589438" y="2635008"/>
                </a:cubicBezTo>
                <a:cubicBezTo>
                  <a:pt x="539063" y="2612110"/>
                  <a:pt x="519605" y="2573393"/>
                  <a:pt x="466608" y="2566769"/>
                </a:cubicBezTo>
                <a:cubicBezTo>
                  <a:pt x="407751" y="2559412"/>
                  <a:pt x="348327" y="2557671"/>
                  <a:pt x="289187" y="2553122"/>
                </a:cubicBezTo>
                <a:cubicBezTo>
                  <a:pt x="212841" y="2527673"/>
                  <a:pt x="237226" y="2529598"/>
                  <a:pt x="111766" y="2553122"/>
                </a:cubicBezTo>
                <a:cubicBezTo>
                  <a:pt x="83487" y="2558424"/>
                  <a:pt x="29879" y="2580417"/>
                  <a:pt x="29879" y="2580417"/>
                </a:cubicBezTo>
                <a:cubicBezTo>
                  <a:pt x="20781" y="2594065"/>
                  <a:pt x="3494" y="2604983"/>
                  <a:pt x="2584" y="2621360"/>
                </a:cubicBezTo>
                <a:cubicBezTo>
                  <a:pt x="-960" y="2685150"/>
                  <a:pt x="-12411" y="2852472"/>
                  <a:pt x="70823" y="2907963"/>
                </a:cubicBezTo>
                <a:lnTo>
                  <a:pt x="111766" y="2935259"/>
                </a:lnTo>
                <a:cubicBezTo>
                  <a:pt x="120864" y="2948907"/>
                  <a:pt x="127463" y="2964604"/>
                  <a:pt x="139061" y="2976202"/>
                </a:cubicBezTo>
                <a:cubicBezTo>
                  <a:pt x="150660" y="2987801"/>
                  <a:pt x="171311" y="2989588"/>
                  <a:pt x="180005" y="3003498"/>
                </a:cubicBezTo>
                <a:cubicBezTo>
                  <a:pt x="225053" y="3075574"/>
                  <a:pt x="184177" y="3075909"/>
                  <a:pt x="234596" y="3126328"/>
                </a:cubicBezTo>
                <a:cubicBezTo>
                  <a:pt x="273706" y="3165438"/>
                  <a:pt x="272085" y="3145073"/>
                  <a:pt x="316482" y="3167271"/>
                </a:cubicBezTo>
                <a:cubicBezTo>
                  <a:pt x="331153" y="3174606"/>
                  <a:pt x="342437" y="3187904"/>
                  <a:pt x="357426" y="3194566"/>
                </a:cubicBezTo>
                <a:cubicBezTo>
                  <a:pt x="383718" y="3206251"/>
                  <a:pt x="412017" y="3212763"/>
                  <a:pt x="439312" y="3221862"/>
                </a:cubicBezTo>
                <a:lnTo>
                  <a:pt x="480255" y="3235510"/>
                </a:lnTo>
                <a:lnTo>
                  <a:pt x="684972" y="3303748"/>
                </a:lnTo>
                <a:lnTo>
                  <a:pt x="725915" y="3317396"/>
                </a:lnTo>
                <a:cubicBezTo>
                  <a:pt x="739563" y="3321945"/>
                  <a:pt x="754888" y="3323064"/>
                  <a:pt x="766858" y="3331044"/>
                </a:cubicBezTo>
                <a:cubicBezTo>
                  <a:pt x="780506" y="3340142"/>
                  <a:pt x="792726" y="3351878"/>
                  <a:pt x="807802" y="3358339"/>
                </a:cubicBezTo>
                <a:cubicBezTo>
                  <a:pt x="825042" y="3365728"/>
                  <a:pt x="844358" y="3366834"/>
                  <a:pt x="862393" y="3371987"/>
                </a:cubicBezTo>
                <a:cubicBezTo>
                  <a:pt x="876225" y="3375939"/>
                  <a:pt x="889688" y="3381086"/>
                  <a:pt x="903336" y="3385635"/>
                </a:cubicBezTo>
                <a:cubicBezTo>
                  <a:pt x="1011475" y="3349588"/>
                  <a:pt x="956842" y="3363069"/>
                  <a:pt x="1067109" y="3344692"/>
                </a:cubicBezTo>
                <a:cubicBezTo>
                  <a:pt x="1106132" y="3331684"/>
                  <a:pt x="1119801" y="3325965"/>
                  <a:pt x="1162643" y="3317396"/>
                </a:cubicBezTo>
                <a:cubicBezTo>
                  <a:pt x="1189778" y="3311969"/>
                  <a:pt x="1217234" y="3308297"/>
                  <a:pt x="1244530" y="3303748"/>
                </a:cubicBezTo>
                <a:cubicBezTo>
                  <a:pt x="1258178" y="3294650"/>
                  <a:pt x="1270115" y="3282212"/>
                  <a:pt x="1285473" y="3276453"/>
                </a:cubicBezTo>
                <a:cubicBezTo>
                  <a:pt x="1347772" y="3253091"/>
                  <a:pt x="1344138" y="3274415"/>
                  <a:pt x="1394655" y="3249157"/>
                </a:cubicBezTo>
                <a:cubicBezTo>
                  <a:pt x="1500482" y="3196244"/>
                  <a:pt x="1373631" y="3242518"/>
                  <a:pt x="1476542" y="3208214"/>
                </a:cubicBezTo>
                <a:cubicBezTo>
                  <a:pt x="1485641" y="3194566"/>
                  <a:pt x="1492240" y="3178869"/>
                  <a:pt x="1503838" y="3167271"/>
                </a:cubicBezTo>
                <a:cubicBezTo>
                  <a:pt x="1527766" y="3143343"/>
                  <a:pt x="1554641" y="3135209"/>
                  <a:pt x="1585724" y="3126328"/>
                </a:cubicBezTo>
                <a:cubicBezTo>
                  <a:pt x="1615527" y="3117813"/>
                  <a:pt x="1680408" y="3103053"/>
                  <a:pt x="1708554" y="3099032"/>
                </a:cubicBezTo>
                <a:cubicBezTo>
                  <a:pt x="1749335" y="3093206"/>
                  <a:pt x="1790441" y="3089933"/>
                  <a:pt x="1831384" y="3085384"/>
                </a:cubicBezTo>
                <a:lnTo>
                  <a:pt x="1913270" y="3030793"/>
                </a:lnTo>
                <a:cubicBezTo>
                  <a:pt x="1926918" y="3021694"/>
                  <a:pt x="1938653" y="3008685"/>
                  <a:pt x="1954214" y="3003498"/>
                </a:cubicBezTo>
                <a:lnTo>
                  <a:pt x="1995157" y="2989850"/>
                </a:lnTo>
                <a:cubicBezTo>
                  <a:pt x="2025339" y="2959668"/>
                  <a:pt x="2039043" y="2940611"/>
                  <a:pt x="2077043" y="2921611"/>
                </a:cubicBezTo>
                <a:cubicBezTo>
                  <a:pt x="2089910" y="2915177"/>
                  <a:pt x="2104339" y="2912512"/>
                  <a:pt x="2117987" y="2907963"/>
                </a:cubicBezTo>
                <a:cubicBezTo>
                  <a:pt x="2136184" y="2880668"/>
                  <a:pt x="2177971" y="2858436"/>
                  <a:pt x="2172578" y="2826077"/>
                </a:cubicBezTo>
                <a:cubicBezTo>
                  <a:pt x="2168029" y="2798781"/>
                  <a:pt x="2169573" y="2769734"/>
                  <a:pt x="2158930" y="2744190"/>
                </a:cubicBezTo>
                <a:cubicBezTo>
                  <a:pt x="2142743" y="2705342"/>
                  <a:pt x="2098641" y="2650731"/>
                  <a:pt x="2063396" y="2621360"/>
                </a:cubicBezTo>
                <a:cubicBezTo>
                  <a:pt x="2050795" y="2610859"/>
                  <a:pt x="2036100" y="2603163"/>
                  <a:pt x="2022452" y="2594065"/>
                </a:cubicBezTo>
                <a:cubicBezTo>
                  <a:pt x="1994180" y="2509246"/>
                  <a:pt x="2018306" y="2590548"/>
                  <a:pt x="1995157" y="2443939"/>
                </a:cubicBezTo>
                <a:cubicBezTo>
                  <a:pt x="1987224" y="2393699"/>
                  <a:pt x="1976960" y="2343856"/>
                  <a:pt x="1967861" y="2293814"/>
                </a:cubicBezTo>
                <a:cubicBezTo>
                  <a:pt x="1977797" y="2164649"/>
                  <a:pt x="1971290" y="2119761"/>
                  <a:pt x="2008805" y="2007211"/>
                </a:cubicBezTo>
                <a:cubicBezTo>
                  <a:pt x="2013354" y="1993563"/>
                  <a:pt x="2015466" y="1978844"/>
                  <a:pt x="2022452" y="1966268"/>
                </a:cubicBezTo>
                <a:cubicBezTo>
                  <a:pt x="2038383" y="1937591"/>
                  <a:pt x="2066669" y="1915503"/>
                  <a:pt x="2077043" y="1884381"/>
                </a:cubicBezTo>
                <a:cubicBezTo>
                  <a:pt x="2114713" y="1771375"/>
                  <a:pt x="2088380" y="1826433"/>
                  <a:pt x="2158930" y="1720608"/>
                </a:cubicBezTo>
                <a:cubicBezTo>
                  <a:pt x="2168029" y="1706960"/>
                  <a:pt x="2172578" y="1688764"/>
                  <a:pt x="2186226" y="1679665"/>
                </a:cubicBezTo>
                <a:lnTo>
                  <a:pt x="2227169" y="1652369"/>
                </a:lnTo>
                <a:cubicBezTo>
                  <a:pt x="2236267" y="1638721"/>
                  <a:pt x="2242866" y="1623024"/>
                  <a:pt x="2254464" y="1611426"/>
                </a:cubicBezTo>
                <a:cubicBezTo>
                  <a:pt x="2288489" y="1577402"/>
                  <a:pt x="2305255" y="1583907"/>
                  <a:pt x="2349999" y="1570483"/>
                </a:cubicBezTo>
                <a:cubicBezTo>
                  <a:pt x="2377557" y="1562215"/>
                  <a:pt x="2431885" y="1543187"/>
                  <a:pt x="2431885" y="1543187"/>
                </a:cubicBezTo>
                <a:cubicBezTo>
                  <a:pt x="2495575" y="1447653"/>
                  <a:pt x="2459181" y="1479498"/>
                  <a:pt x="2527420" y="1434005"/>
                </a:cubicBezTo>
                <a:cubicBezTo>
                  <a:pt x="2536518" y="1420357"/>
                  <a:pt x="2541907" y="1403309"/>
                  <a:pt x="2554715" y="1393062"/>
                </a:cubicBezTo>
                <a:cubicBezTo>
                  <a:pt x="2565948" y="1384075"/>
                  <a:pt x="2581314" y="1380517"/>
                  <a:pt x="2595658" y="1379414"/>
                </a:cubicBezTo>
                <a:cubicBezTo>
                  <a:pt x="2700081" y="1371381"/>
                  <a:pt x="2804924" y="1370315"/>
                  <a:pt x="2909557" y="1365766"/>
                </a:cubicBezTo>
                <a:cubicBezTo>
                  <a:pt x="2936852" y="1356668"/>
                  <a:pt x="2975483" y="1362410"/>
                  <a:pt x="2991443" y="1338471"/>
                </a:cubicBezTo>
                <a:cubicBezTo>
                  <a:pt x="3027838" y="1283880"/>
                  <a:pt x="3005091" y="1306627"/>
                  <a:pt x="3059682" y="1270232"/>
                </a:cubicBezTo>
                <a:cubicBezTo>
                  <a:pt x="3082813" y="1200839"/>
                  <a:pt x="3107077" y="1168740"/>
                  <a:pt x="3073330" y="1092811"/>
                </a:cubicBezTo>
                <a:cubicBezTo>
                  <a:pt x="3066668" y="1077822"/>
                  <a:pt x="3046035" y="1074614"/>
                  <a:pt x="3032387" y="1065516"/>
                </a:cubicBezTo>
                <a:cubicBezTo>
                  <a:pt x="3024261" y="1041137"/>
                  <a:pt x="3001486" y="970143"/>
                  <a:pt x="2991443" y="956333"/>
                </a:cubicBezTo>
                <a:cubicBezTo>
                  <a:pt x="2932526" y="875322"/>
                  <a:pt x="2933826" y="882537"/>
                  <a:pt x="2868614" y="860799"/>
                </a:cubicBezTo>
                <a:cubicBezTo>
                  <a:pt x="2859515" y="847151"/>
                  <a:pt x="2854126" y="830103"/>
                  <a:pt x="2841318" y="819856"/>
                </a:cubicBezTo>
                <a:cubicBezTo>
                  <a:pt x="2830084" y="810869"/>
                  <a:pt x="2813242" y="812642"/>
                  <a:pt x="2800375" y="806208"/>
                </a:cubicBezTo>
                <a:cubicBezTo>
                  <a:pt x="2785704" y="798873"/>
                  <a:pt x="2773080" y="788011"/>
                  <a:pt x="2759432" y="778913"/>
                </a:cubicBezTo>
                <a:cubicBezTo>
                  <a:pt x="2728697" y="686709"/>
                  <a:pt x="2771322" y="786651"/>
                  <a:pt x="2704841" y="710674"/>
                </a:cubicBezTo>
                <a:cubicBezTo>
                  <a:pt x="2683238" y="685985"/>
                  <a:pt x="2650249" y="628787"/>
                  <a:pt x="2650249" y="628787"/>
                </a:cubicBezTo>
                <a:cubicBezTo>
                  <a:pt x="2608509" y="503561"/>
                  <a:pt x="2678280" y="698498"/>
                  <a:pt x="2595658" y="533253"/>
                </a:cubicBezTo>
                <a:cubicBezTo>
                  <a:pt x="2582791" y="507518"/>
                  <a:pt x="2577461" y="478662"/>
                  <a:pt x="2568363" y="451366"/>
                </a:cubicBezTo>
                <a:lnTo>
                  <a:pt x="2554715" y="410423"/>
                </a:lnTo>
                <a:cubicBezTo>
                  <a:pt x="2550166" y="396775"/>
                  <a:pt x="2547500" y="382347"/>
                  <a:pt x="2541067" y="369480"/>
                </a:cubicBezTo>
                <a:cubicBezTo>
                  <a:pt x="2531969" y="351283"/>
                  <a:pt x="2524239" y="332335"/>
                  <a:pt x="2513772" y="314889"/>
                </a:cubicBezTo>
                <a:cubicBezTo>
                  <a:pt x="2496894" y="286759"/>
                  <a:pt x="2485425" y="252685"/>
                  <a:pt x="2459181" y="233002"/>
                </a:cubicBezTo>
                <a:cubicBezTo>
                  <a:pt x="2440984" y="219354"/>
                  <a:pt x="2421860" y="206862"/>
                  <a:pt x="2404590" y="192059"/>
                </a:cubicBezTo>
                <a:cubicBezTo>
                  <a:pt x="2389936" y="179498"/>
                  <a:pt x="2379705" y="161822"/>
                  <a:pt x="2363646" y="151116"/>
                </a:cubicBezTo>
                <a:cubicBezTo>
                  <a:pt x="2344532" y="138374"/>
                  <a:pt x="2266126" y="127001"/>
                  <a:pt x="2254464" y="123820"/>
                </a:cubicBezTo>
                <a:cubicBezTo>
                  <a:pt x="2226706" y="116250"/>
                  <a:pt x="2199873" y="105623"/>
                  <a:pt x="2172578" y="96525"/>
                </a:cubicBezTo>
                <a:lnTo>
                  <a:pt x="2049748" y="55581"/>
                </a:lnTo>
                <a:cubicBezTo>
                  <a:pt x="2010720" y="42571"/>
                  <a:pt x="1997063" y="36856"/>
                  <a:pt x="1954214" y="28286"/>
                </a:cubicBezTo>
                <a:cubicBezTo>
                  <a:pt x="1852316" y="7907"/>
                  <a:pt x="1760871" y="-3559"/>
                  <a:pt x="1708554" y="990"/>
                </a:cubicBezTo>
                <a:close/>
              </a:path>
            </a:pathLst>
          </a:custGeom>
          <a:solidFill>
            <a:srgbClr val="92D050">
              <a:alpha val="6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87076" y="1318469"/>
            <a:ext cx="1422398" cy="400110"/>
          </a:xfrm>
          <a:prstGeom prst="rect">
            <a:avLst/>
          </a:prstGeom>
          <a:solidFill>
            <a:srgbClr val="FFFFFF">
              <a:alpha val="7098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(Новгород)</a:t>
            </a:r>
            <a:endParaRPr lang="ru-RU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162565" y="3419140"/>
            <a:ext cx="767263" cy="415880"/>
          </a:xfrm>
          <a:prstGeom prst="rect">
            <a:avLst/>
          </a:prstGeom>
          <a:solidFill>
            <a:srgbClr val="FFFFFF">
              <a:alpha val="7098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Киев</a:t>
            </a:r>
            <a:endParaRPr lang="ru-RU" sz="2000" b="1" dirty="0"/>
          </a:p>
        </p:txBody>
      </p:sp>
      <p:sp>
        <p:nvSpPr>
          <p:cNvPr id="2" name="Полилиния 1"/>
          <p:cNvSpPr/>
          <p:nvPr/>
        </p:nvSpPr>
        <p:spPr>
          <a:xfrm>
            <a:off x="4012442" y="491306"/>
            <a:ext cx="1842448" cy="5923142"/>
          </a:xfrm>
          <a:custGeom>
            <a:avLst/>
            <a:gdLst>
              <a:gd name="connsiteX0" fmla="*/ 0 w 1842448"/>
              <a:gd name="connsiteY0" fmla="*/ 27309 h 5923142"/>
              <a:gd name="connsiteX1" fmla="*/ 354842 w 1842448"/>
              <a:gd name="connsiteY1" fmla="*/ 13661 h 5923142"/>
              <a:gd name="connsiteX2" fmla="*/ 409433 w 1842448"/>
              <a:gd name="connsiteY2" fmla="*/ 27309 h 5923142"/>
              <a:gd name="connsiteX3" fmla="*/ 491319 w 1842448"/>
              <a:gd name="connsiteY3" fmla="*/ 54604 h 5923142"/>
              <a:gd name="connsiteX4" fmla="*/ 545910 w 1842448"/>
              <a:gd name="connsiteY4" fmla="*/ 68252 h 5923142"/>
              <a:gd name="connsiteX5" fmla="*/ 982639 w 1842448"/>
              <a:gd name="connsiteY5" fmla="*/ 81900 h 5923142"/>
              <a:gd name="connsiteX6" fmla="*/ 1119116 w 1842448"/>
              <a:gd name="connsiteY6" fmla="*/ 109195 h 5923142"/>
              <a:gd name="connsiteX7" fmla="*/ 1160059 w 1842448"/>
              <a:gd name="connsiteY7" fmla="*/ 136491 h 5923142"/>
              <a:gd name="connsiteX8" fmla="*/ 1241946 w 1842448"/>
              <a:gd name="connsiteY8" fmla="*/ 163787 h 5923142"/>
              <a:gd name="connsiteX9" fmla="*/ 1460310 w 1842448"/>
              <a:gd name="connsiteY9" fmla="*/ 150139 h 5923142"/>
              <a:gd name="connsiteX10" fmla="*/ 1501254 w 1842448"/>
              <a:gd name="connsiteY10" fmla="*/ 109195 h 5923142"/>
              <a:gd name="connsiteX11" fmla="*/ 1665027 w 1842448"/>
              <a:gd name="connsiteY11" fmla="*/ 122843 h 5923142"/>
              <a:gd name="connsiteX12" fmla="*/ 1651379 w 1842448"/>
              <a:gd name="connsiteY12" fmla="*/ 245673 h 5923142"/>
              <a:gd name="connsiteX13" fmla="*/ 1596788 w 1842448"/>
              <a:gd name="connsiteY13" fmla="*/ 382151 h 5923142"/>
              <a:gd name="connsiteX14" fmla="*/ 1583140 w 1842448"/>
              <a:gd name="connsiteY14" fmla="*/ 423094 h 5923142"/>
              <a:gd name="connsiteX15" fmla="*/ 1542197 w 1842448"/>
              <a:gd name="connsiteY15" fmla="*/ 436742 h 5923142"/>
              <a:gd name="connsiteX16" fmla="*/ 1514901 w 1842448"/>
              <a:gd name="connsiteY16" fmla="*/ 518628 h 5923142"/>
              <a:gd name="connsiteX17" fmla="*/ 1501254 w 1842448"/>
              <a:gd name="connsiteY17" fmla="*/ 764288 h 5923142"/>
              <a:gd name="connsiteX18" fmla="*/ 1473958 w 1842448"/>
              <a:gd name="connsiteY18" fmla="*/ 805231 h 5923142"/>
              <a:gd name="connsiteX19" fmla="*/ 1433015 w 1842448"/>
              <a:gd name="connsiteY19" fmla="*/ 818879 h 5923142"/>
              <a:gd name="connsiteX20" fmla="*/ 1378424 w 1842448"/>
              <a:gd name="connsiteY20" fmla="*/ 900766 h 5923142"/>
              <a:gd name="connsiteX21" fmla="*/ 1351128 w 1842448"/>
              <a:gd name="connsiteY21" fmla="*/ 941709 h 5923142"/>
              <a:gd name="connsiteX22" fmla="*/ 1337480 w 1842448"/>
              <a:gd name="connsiteY22" fmla="*/ 982652 h 5923142"/>
              <a:gd name="connsiteX23" fmla="*/ 1255594 w 1842448"/>
              <a:gd name="connsiteY23" fmla="*/ 1050891 h 5923142"/>
              <a:gd name="connsiteX24" fmla="*/ 1228298 w 1842448"/>
              <a:gd name="connsiteY24" fmla="*/ 1132778 h 5923142"/>
              <a:gd name="connsiteX25" fmla="*/ 1214651 w 1842448"/>
              <a:gd name="connsiteY25" fmla="*/ 1173721 h 5923142"/>
              <a:gd name="connsiteX26" fmla="*/ 1187355 w 1842448"/>
              <a:gd name="connsiteY26" fmla="*/ 1269255 h 5923142"/>
              <a:gd name="connsiteX27" fmla="*/ 1201003 w 1842448"/>
              <a:gd name="connsiteY27" fmla="*/ 1514915 h 5923142"/>
              <a:gd name="connsiteX28" fmla="*/ 1269242 w 1842448"/>
              <a:gd name="connsiteY28" fmla="*/ 1569506 h 5923142"/>
              <a:gd name="connsiteX29" fmla="*/ 1351128 w 1842448"/>
              <a:gd name="connsiteY29" fmla="*/ 1624097 h 5923142"/>
              <a:gd name="connsiteX30" fmla="*/ 1364776 w 1842448"/>
              <a:gd name="connsiteY30" fmla="*/ 1665040 h 5923142"/>
              <a:gd name="connsiteX31" fmla="*/ 1392071 w 1842448"/>
              <a:gd name="connsiteY31" fmla="*/ 1705984 h 5923142"/>
              <a:gd name="connsiteX32" fmla="*/ 1405719 w 1842448"/>
              <a:gd name="connsiteY32" fmla="*/ 1760575 h 5923142"/>
              <a:gd name="connsiteX33" fmla="*/ 1296537 w 1842448"/>
              <a:gd name="connsiteY33" fmla="*/ 1801518 h 5923142"/>
              <a:gd name="connsiteX34" fmla="*/ 1214651 w 1842448"/>
              <a:gd name="connsiteY34" fmla="*/ 1828813 h 5923142"/>
              <a:gd name="connsiteX35" fmla="*/ 1173707 w 1842448"/>
              <a:gd name="connsiteY35" fmla="*/ 1856109 h 5923142"/>
              <a:gd name="connsiteX36" fmla="*/ 1119116 w 1842448"/>
              <a:gd name="connsiteY36" fmla="*/ 1978939 h 5923142"/>
              <a:gd name="connsiteX37" fmla="*/ 1091821 w 1842448"/>
              <a:gd name="connsiteY37" fmla="*/ 2019882 h 5923142"/>
              <a:gd name="connsiteX38" fmla="*/ 1064525 w 1842448"/>
              <a:gd name="connsiteY38" fmla="*/ 2197303 h 5923142"/>
              <a:gd name="connsiteX39" fmla="*/ 1037230 w 1842448"/>
              <a:gd name="connsiteY39" fmla="*/ 2279190 h 5923142"/>
              <a:gd name="connsiteX40" fmla="*/ 1009934 w 1842448"/>
              <a:gd name="connsiteY40" fmla="*/ 2320133 h 5923142"/>
              <a:gd name="connsiteX41" fmla="*/ 1037230 w 1842448"/>
              <a:gd name="connsiteY41" fmla="*/ 2497554 h 5923142"/>
              <a:gd name="connsiteX42" fmla="*/ 1091821 w 1842448"/>
              <a:gd name="connsiteY42" fmla="*/ 2579440 h 5923142"/>
              <a:gd name="connsiteX43" fmla="*/ 1078173 w 1842448"/>
              <a:gd name="connsiteY43" fmla="*/ 2838748 h 5923142"/>
              <a:gd name="connsiteX44" fmla="*/ 1050877 w 1842448"/>
              <a:gd name="connsiteY44" fmla="*/ 2879691 h 5923142"/>
              <a:gd name="connsiteX45" fmla="*/ 1023582 w 1842448"/>
              <a:gd name="connsiteY45" fmla="*/ 2961578 h 5923142"/>
              <a:gd name="connsiteX46" fmla="*/ 955343 w 1842448"/>
              <a:gd name="connsiteY46" fmla="*/ 3084407 h 5923142"/>
              <a:gd name="connsiteX47" fmla="*/ 982639 w 1842448"/>
              <a:gd name="connsiteY47" fmla="*/ 3125351 h 5923142"/>
              <a:gd name="connsiteX48" fmla="*/ 1064525 w 1842448"/>
              <a:gd name="connsiteY48" fmla="*/ 3166294 h 5923142"/>
              <a:gd name="connsiteX49" fmla="*/ 1132764 w 1842448"/>
              <a:gd name="connsiteY49" fmla="*/ 3289124 h 5923142"/>
              <a:gd name="connsiteX50" fmla="*/ 1160059 w 1842448"/>
              <a:gd name="connsiteY50" fmla="*/ 3330067 h 5923142"/>
              <a:gd name="connsiteX51" fmla="*/ 1241946 w 1842448"/>
              <a:gd name="connsiteY51" fmla="*/ 3384658 h 5923142"/>
              <a:gd name="connsiteX52" fmla="*/ 1269242 w 1842448"/>
              <a:gd name="connsiteY52" fmla="*/ 3425601 h 5923142"/>
              <a:gd name="connsiteX53" fmla="*/ 1351128 w 1842448"/>
              <a:gd name="connsiteY53" fmla="*/ 3480193 h 5923142"/>
              <a:gd name="connsiteX54" fmla="*/ 1392071 w 1842448"/>
              <a:gd name="connsiteY54" fmla="*/ 3507488 h 5923142"/>
              <a:gd name="connsiteX55" fmla="*/ 1446662 w 1842448"/>
              <a:gd name="connsiteY55" fmla="*/ 3534784 h 5923142"/>
              <a:gd name="connsiteX56" fmla="*/ 1487606 w 1842448"/>
              <a:gd name="connsiteY56" fmla="*/ 3562079 h 5923142"/>
              <a:gd name="connsiteX57" fmla="*/ 1569492 w 1842448"/>
              <a:gd name="connsiteY57" fmla="*/ 3589375 h 5923142"/>
              <a:gd name="connsiteX58" fmla="*/ 1624083 w 1842448"/>
              <a:gd name="connsiteY58" fmla="*/ 3657613 h 5923142"/>
              <a:gd name="connsiteX59" fmla="*/ 1651379 w 1842448"/>
              <a:gd name="connsiteY59" fmla="*/ 3698557 h 5923142"/>
              <a:gd name="connsiteX60" fmla="*/ 1733265 w 1842448"/>
              <a:gd name="connsiteY60" fmla="*/ 3753148 h 5923142"/>
              <a:gd name="connsiteX61" fmla="*/ 1801504 w 1842448"/>
              <a:gd name="connsiteY61" fmla="*/ 3821387 h 5923142"/>
              <a:gd name="connsiteX62" fmla="*/ 1842448 w 1842448"/>
              <a:gd name="connsiteY62" fmla="*/ 3903273 h 5923142"/>
              <a:gd name="connsiteX63" fmla="*/ 1801504 w 1842448"/>
              <a:gd name="connsiteY63" fmla="*/ 4094342 h 5923142"/>
              <a:gd name="connsiteX64" fmla="*/ 1774209 w 1842448"/>
              <a:gd name="connsiteY64" fmla="*/ 4135285 h 5923142"/>
              <a:gd name="connsiteX65" fmla="*/ 1692322 w 1842448"/>
              <a:gd name="connsiteY65" fmla="*/ 4162581 h 5923142"/>
              <a:gd name="connsiteX66" fmla="*/ 1610436 w 1842448"/>
              <a:gd name="connsiteY66" fmla="*/ 4203524 h 5923142"/>
              <a:gd name="connsiteX67" fmla="*/ 1555845 w 1842448"/>
              <a:gd name="connsiteY67" fmla="*/ 4285410 h 5923142"/>
              <a:gd name="connsiteX68" fmla="*/ 1473958 w 1842448"/>
              <a:gd name="connsiteY68" fmla="*/ 4353649 h 5923142"/>
              <a:gd name="connsiteX69" fmla="*/ 1433015 w 1842448"/>
              <a:gd name="connsiteY69" fmla="*/ 4380945 h 5923142"/>
              <a:gd name="connsiteX70" fmla="*/ 955343 w 1842448"/>
              <a:gd name="connsiteY70" fmla="*/ 4421888 h 5923142"/>
              <a:gd name="connsiteX71" fmla="*/ 914400 w 1842448"/>
              <a:gd name="connsiteY71" fmla="*/ 4435536 h 5923142"/>
              <a:gd name="connsiteX72" fmla="*/ 859809 w 1842448"/>
              <a:gd name="connsiteY72" fmla="*/ 4449184 h 5923142"/>
              <a:gd name="connsiteX73" fmla="*/ 777922 w 1842448"/>
              <a:gd name="connsiteY73" fmla="*/ 4503775 h 5923142"/>
              <a:gd name="connsiteX74" fmla="*/ 750627 w 1842448"/>
              <a:gd name="connsiteY74" fmla="*/ 4544718 h 5923142"/>
              <a:gd name="connsiteX75" fmla="*/ 736979 w 1842448"/>
              <a:gd name="connsiteY75" fmla="*/ 4585661 h 5923142"/>
              <a:gd name="connsiteX76" fmla="*/ 696036 w 1842448"/>
              <a:gd name="connsiteY76" fmla="*/ 4626604 h 5923142"/>
              <a:gd name="connsiteX77" fmla="*/ 682388 w 1842448"/>
              <a:gd name="connsiteY77" fmla="*/ 4681195 h 5923142"/>
              <a:gd name="connsiteX78" fmla="*/ 614149 w 1842448"/>
              <a:gd name="connsiteY78" fmla="*/ 4763082 h 5923142"/>
              <a:gd name="connsiteX79" fmla="*/ 532262 w 1842448"/>
              <a:gd name="connsiteY79" fmla="*/ 4817673 h 5923142"/>
              <a:gd name="connsiteX80" fmla="*/ 518615 w 1842448"/>
              <a:gd name="connsiteY80" fmla="*/ 4858616 h 5923142"/>
              <a:gd name="connsiteX81" fmla="*/ 504967 w 1842448"/>
              <a:gd name="connsiteY81" fmla="*/ 4913207 h 5923142"/>
              <a:gd name="connsiteX82" fmla="*/ 464024 w 1842448"/>
              <a:gd name="connsiteY82" fmla="*/ 4926855 h 5923142"/>
              <a:gd name="connsiteX83" fmla="*/ 423080 w 1842448"/>
              <a:gd name="connsiteY83" fmla="*/ 4954151 h 5923142"/>
              <a:gd name="connsiteX84" fmla="*/ 327546 w 1842448"/>
              <a:gd name="connsiteY84" fmla="*/ 4981446 h 5923142"/>
              <a:gd name="connsiteX85" fmla="*/ 313898 w 1842448"/>
              <a:gd name="connsiteY85" fmla="*/ 5199810 h 5923142"/>
              <a:gd name="connsiteX86" fmla="*/ 300251 w 1842448"/>
              <a:gd name="connsiteY86" fmla="*/ 5240754 h 5923142"/>
              <a:gd name="connsiteX87" fmla="*/ 245659 w 1842448"/>
              <a:gd name="connsiteY87" fmla="*/ 5322640 h 5923142"/>
              <a:gd name="connsiteX88" fmla="*/ 122830 w 1842448"/>
              <a:gd name="connsiteY88" fmla="*/ 5349936 h 5923142"/>
              <a:gd name="connsiteX89" fmla="*/ 81886 w 1842448"/>
              <a:gd name="connsiteY89" fmla="*/ 5377231 h 5923142"/>
              <a:gd name="connsiteX90" fmla="*/ 54591 w 1842448"/>
              <a:gd name="connsiteY90" fmla="*/ 5472766 h 5923142"/>
              <a:gd name="connsiteX91" fmla="*/ 68239 w 1842448"/>
              <a:gd name="connsiteY91" fmla="*/ 5650187 h 5923142"/>
              <a:gd name="connsiteX92" fmla="*/ 95534 w 1842448"/>
              <a:gd name="connsiteY92" fmla="*/ 5732073 h 5923142"/>
              <a:gd name="connsiteX93" fmla="*/ 109182 w 1842448"/>
              <a:gd name="connsiteY93" fmla="*/ 5923142 h 5923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1842448" h="5923142">
                <a:moveTo>
                  <a:pt x="0" y="27309"/>
                </a:moveTo>
                <a:cubicBezTo>
                  <a:pt x="245298" y="-7734"/>
                  <a:pt x="126954" y="-5330"/>
                  <a:pt x="354842" y="13661"/>
                </a:cubicBezTo>
                <a:cubicBezTo>
                  <a:pt x="373039" y="18210"/>
                  <a:pt x="391467" y="21919"/>
                  <a:pt x="409433" y="27309"/>
                </a:cubicBezTo>
                <a:cubicBezTo>
                  <a:pt x="436991" y="35576"/>
                  <a:pt x="463406" y="47626"/>
                  <a:pt x="491319" y="54604"/>
                </a:cubicBezTo>
                <a:cubicBezTo>
                  <a:pt x="509516" y="59153"/>
                  <a:pt x="527182" y="67212"/>
                  <a:pt x="545910" y="68252"/>
                </a:cubicBezTo>
                <a:cubicBezTo>
                  <a:pt x="691333" y="76331"/>
                  <a:pt x="837063" y="77351"/>
                  <a:pt x="982639" y="81900"/>
                </a:cubicBezTo>
                <a:cubicBezTo>
                  <a:pt x="1001104" y="84978"/>
                  <a:pt x="1093209" y="98092"/>
                  <a:pt x="1119116" y="109195"/>
                </a:cubicBezTo>
                <a:cubicBezTo>
                  <a:pt x="1134192" y="115656"/>
                  <a:pt x="1145070" y="129829"/>
                  <a:pt x="1160059" y="136491"/>
                </a:cubicBezTo>
                <a:cubicBezTo>
                  <a:pt x="1186351" y="148177"/>
                  <a:pt x="1241946" y="163787"/>
                  <a:pt x="1241946" y="163787"/>
                </a:cubicBezTo>
                <a:cubicBezTo>
                  <a:pt x="1314734" y="159238"/>
                  <a:pt x="1388944" y="165164"/>
                  <a:pt x="1460310" y="150139"/>
                </a:cubicBezTo>
                <a:cubicBezTo>
                  <a:pt x="1479197" y="146163"/>
                  <a:pt x="1482122" y="111746"/>
                  <a:pt x="1501254" y="109195"/>
                </a:cubicBezTo>
                <a:cubicBezTo>
                  <a:pt x="1555554" y="101955"/>
                  <a:pt x="1610436" y="118294"/>
                  <a:pt x="1665027" y="122843"/>
                </a:cubicBezTo>
                <a:cubicBezTo>
                  <a:pt x="1660478" y="163786"/>
                  <a:pt x="1659458" y="205278"/>
                  <a:pt x="1651379" y="245673"/>
                </a:cubicBezTo>
                <a:cubicBezTo>
                  <a:pt x="1635847" y="323329"/>
                  <a:pt x="1624082" y="318464"/>
                  <a:pt x="1596788" y="382151"/>
                </a:cubicBezTo>
                <a:cubicBezTo>
                  <a:pt x="1591121" y="395374"/>
                  <a:pt x="1593312" y="412922"/>
                  <a:pt x="1583140" y="423094"/>
                </a:cubicBezTo>
                <a:cubicBezTo>
                  <a:pt x="1572968" y="433266"/>
                  <a:pt x="1555845" y="432193"/>
                  <a:pt x="1542197" y="436742"/>
                </a:cubicBezTo>
                <a:cubicBezTo>
                  <a:pt x="1533098" y="464037"/>
                  <a:pt x="1516497" y="489900"/>
                  <a:pt x="1514901" y="518628"/>
                </a:cubicBezTo>
                <a:cubicBezTo>
                  <a:pt x="1510352" y="600515"/>
                  <a:pt x="1512852" y="683099"/>
                  <a:pt x="1501254" y="764288"/>
                </a:cubicBezTo>
                <a:cubicBezTo>
                  <a:pt x="1498934" y="780526"/>
                  <a:pt x="1486766" y="794984"/>
                  <a:pt x="1473958" y="805231"/>
                </a:cubicBezTo>
                <a:cubicBezTo>
                  <a:pt x="1462724" y="814218"/>
                  <a:pt x="1446663" y="814330"/>
                  <a:pt x="1433015" y="818879"/>
                </a:cubicBezTo>
                <a:lnTo>
                  <a:pt x="1378424" y="900766"/>
                </a:lnTo>
                <a:cubicBezTo>
                  <a:pt x="1369325" y="914414"/>
                  <a:pt x="1356315" y="926148"/>
                  <a:pt x="1351128" y="941709"/>
                </a:cubicBezTo>
                <a:cubicBezTo>
                  <a:pt x="1346579" y="955357"/>
                  <a:pt x="1345460" y="970682"/>
                  <a:pt x="1337480" y="982652"/>
                </a:cubicBezTo>
                <a:cubicBezTo>
                  <a:pt x="1316464" y="1014176"/>
                  <a:pt x="1285805" y="1030750"/>
                  <a:pt x="1255594" y="1050891"/>
                </a:cubicBezTo>
                <a:lnTo>
                  <a:pt x="1228298" y="1132778"/>
                </a:lnTo>
                <a:cubicBezTo>
                  <a:pt x="1223749" y="1146426"/>
                  <a:pt x="1218140" y="1159765"/>
                  <a:pt x="1214651" y="1173721"/>
                </a:cubicBezTo>
                <a:cubicBezTo>
                  <a:pt x="1197514" y="1242268"/>
                  <a:pt x="1206935" y="1210518"/>
                  <a:pt x="1187355" y="1269255"/>
                </a:cubicBezTo>
                <a:cubicBezTo>
                  <a:pt x="1191904" y="1351142"/>
                  <a:pt x="1189405" y="1433726"/>
                  <a:pt x="1201003" y="1514915"/>
                </a:cubicBezTo>
                <a:cubicBezTo>
                  <a:pt x="1208394" y="1566653"/>
                  <a:pt x="1237194" y="1551701"/>
                  <a:pt x="1269242" y="1569506"/>
                </a:cubicBezTo>
                <a:cubicBezTo>
                  <a:pt x="1297919" y="1585438"/>
                  <a:pt x="1351128" y="1624097"/>
                  <a:pt x="1351128" y="1624097"/>
                </a:cubicBezTo>
                <a:cubicBezTo>
                  <a:pt x="1355677" y="1637745"/>
                  <a:pt x="1358342" y="1652173"/>
                  <a:pt x="1364776" y="1665040"/>
                </a:cubicBezTo>
                <a:cubicBezTo>
                  <a:pt x="1372111" y="1679711"/>
                  <a:pt x="1385610" y="1690908"/>
                  <a:pt x="1392071" y="1705984"/>
                </a:cubicBezTo>
                <a:cubicBezTo>
                  <a:pt x="1399460" y="1723224"/>
                  <a:pt x="1401170" y="1742378"/>
                  <a:pt x="1405719" y="1760575"/>
                </a:cubicBezTo>
                <a:cubicBezTo>
                  <a:pt x="1334468" y="1808075"/>
                  <a:pt x="1396427" y="1774276"/>
                  <a:pt x="1296537" y="1801518"/>
                </a:cubicBezTo>
                <a:cubicBezTo>
                  <a:pt x="1268779" y="1809088"/>
                  <a:pt x="1214651" y="1828813"/>
                  <a:pt x="1214651" y="1828813"/>
                </a:cubicBezTo>
                <a:cubicBezTo>
                  <a:pt x="1201003" y="1837912"/>
                  <a:pt x="1185306" y="1844510"/>
                  <a:pt x="1173707" y="1856109"/>
                </a:cubicBezTo>
                <a:cubicBezTo>
                  <a:pt x="1118158" y="1911658"/>
                  <a:pt x="1173165" y="1897864"/>
                  <a:pt x="1119116" y="1978939"/>
                </a:cubicBezTo>
                <a:lnTo>
                  <a:pt x="1091821" y="2019882"/>
                </a:lnTo>
                <a:cubicBezTo>
                  <a:pt x="1085435" y="2070973"/>
                  <a:pt x="1078954" y="2144397"/>
                  <a:pt x="1064525" y="2197303"/>
                </a:cubicBezTo>
                <a:cubicBezTo>
                  <a:pt x="1056955" y="2225061"/>
                  <a:pt x="1053190" y="2255250"/>
                  <a:pt x="1037230" y="2279190"/>
                </a:cubicBezTo>
                <a:lnTo>
                  <a:pt x="1009934" y="2320133"/>
                </a:lnTo>
                <a:cubicBezTo>
                  <a:pt x="1011942" y="2340213"/>
                  <a:pt x="1013237" y="2454367"/>
                  <a:pt x="1037230" y="2497554"/>
                </a:cubicBezTo>
                <a:cubicBezTo>
                  <a:pt x="1053162" y="2526231"/>
                  <a:pt x="1091821" y="2579440"/>
                  <a:pt x="1091821" y="2579440"/>
                </a:cubicBezTo>
                <a:cubicBezTo>
                  <a:pt x="1087272" y="2665876"/>
                  <a:pt x="1089868" y="2752986"/>
                  <a:pt x="1078173" y="2838748"/>
                </a:cubicBezTo>
                <a:cubicBezTo>
                  <a:pt x="1075957" y="2855000"/>
                  <a:pt x="1057539" y="2864702"/>
                  <a:pt x="1050877" y="2879691"/>
                </a:cubicBezTo>
                <a:cubicBezTo>
                  <a:pt x="1039192" y="2905983"/>
                  <a:pt x="1039542" y="2937638"/>
                  <a:pt x="1023582" y="2961578"/>
                </a:cubicBezTo>
                <a:cubicBezTo>
                  <a:pt x="961011" y="3055434"/>
                  <a:pt x="979365" y="3012343"/>
                  <a:pt x="955343" y="3084407"/>
                </a:cubicBezTo>
                <a:cubicBezTo>
                  <a:pt x="964442" y="3098055"/>
                  <a:pt x="971040" y="3113752"/>
                  <a:pt x="982639" y="3125351"/>
                </a:cubicBezTo>
                <a:cubicBezTo>
                  <a:pt x="1009094" y="3151806"/>
                  <a:pt x="1031226" y="3155194"/>
                  <a:pt x="1064525" y="3166294"/>
                </a:cubicBezTo>
                <a:cubicBezTo>
                  <a:pt x="1088547" y="3238359"/>
                  <a:pt x="1070193" y="3195267"/>
                  <a:pt x="1132764" y="3289124"/>
                </a:cubicBezTo>
                <a:cubicBezTo>
                  <a:pt x="1141862" y="3302772"/>
                  <a:pt x="1146411" y="3320969"/>
                  <a:pt x="1160059" y="3330067"/>
                </a:cubicBezTo>
                <a:lnTo>
                  <a:pt x="1241946" y="3384658"/>
                </a:lnTo>
                <a:cubicBezTo>
                  <a:pt x="1251045" y="3398306"/>
                  <a:pt x="1256898" y="3414800"/>
                  <a:pt x="1269242" y="3425601"/>
                </a:cubicBezTo>
                <a:cubicBezTo>
                  <a:pt x="1293930" y="3447203"/>
                  <a:pt x="1323833" y="3461996"/>
                  <a:pt x="1351128" y="3480193"/>
                </a:cubicBezTo>
                <a:cubicBezTo>
                  <a:pt x="1364776" y="3489291"/>
                  <a:pt x="1377400" y="3500153"/>
                  <a:pt x="1392071" y="3507488"/>
                </a:cubicBezTo>
                <a:cubicBezTo>
                  <a:pt x="1410268" y="3516587"/>
                  <a:pt x="1428998" y="3524690"/>
                  <a:pt x="1446662" y="3534784"/>
                </a:cubicBezTo>
                <a:cubicBezTo>
                  <a:pt x="1460904" y="3542922"/>
                  <a:pt x="1472617" y="3555417"/>
                  <a:pt x="1487606" y="3562079"/>
                </a:cubicBezTo>
                <a:cubicBezTo>
                  <a:pt x="1513898" y="3573764"/>
                  <a:pt x="1569492" y="3589375"/>
                  <a:pt x="1569492" y="3589375"/>
                </a:cubicBezTo>
                <a:cubicBezTo>
                  <a:pt x="1596062" y="3669083"/>
                  <a:pt x="1562351" y="3595881"/>
                  <a:pt x="1624083" y="3657613"/>
                </a:cubicBezTo>
                <a:cubicBezTo>
                  <a:pt x="1635682" y="3669212"/>
                  <a:pt x="1639035" y="3687756"/>
                  <a:pt x="1651379" y="3698557"/>
                </a:cubicBezTo>
                <a:cubicBezTo>
                  <a:pt x="1676067" y="3720159"/>
                  <a:pt x="1733265" y="3753148"/>
                  <a:pt x="1733265" y="3753148"/>
                </a:cubicBezTo>
                <a:cubicBezTo>
                  <a:pt x="1806054" y="3862329"/>
                  <a:pt x="1710519" y="3730402"/>
                  <a:pt x="1801504" y="3821387"/>
                </a:cubicBezTo>
                <a:cubicBezTo>
                  <a:pt x="1827961" y="3847844"/>
                  <a:pt x="1831347" y="3869972"/>
                  <a:pt x="1842448" y="3903273"/>
                </a:cubicBezTo>
                <a:cubicBezTo>
                  <a:pt x="1836673" y="3949474"/>
                  <a:pt x="1831423" y="4049463"/>
                  <a:pt x="1801504" y="4094342"/>
                </a:cubicBezTo>
                <a:cubicBezTo>
                  <a:pt x="1792406" y="4107990"/>
                  <a:pt x="1788118" y="4126592"/>
                  <a:pt x="1774209" y="4135285"/>
                </a:cubicBezTo>
                <a:cubicBezTo>
                  <a:pt x="1749810" y="4150534"/>
                  <a:pt x="1716262" y="4146621"/>
                  <a:pt x="1692322" y="4162581"/>
                </a:cubicBezTo>
                <a:cubicBezTo>
                  <a:pt x="1639409" y="4197856"/>
                  <a:pt x="1666940" y="4184689"/>
                  <a:pt x="1610436" y="4203524"/>
                </a:cubicBezTo>
                <a:cubicBezTo>
                  <a:pt x="1592239" y="4230819"/>
                  <a:pt x="1583140" y="4267213"/>
                  <a:pt x="1555845" y="4285410"/>
                </a:cubicBezTo>
                <a:cubicBezTo>
                  <a:pt x="1454193" y="4353178"/>
                  <a:pt x="1579036" y="4266083"/>
                  <a:pt x="1473958" y="4353649"/>
                </a:cubicBezTo>
                <a:cubicBezTo>
                  <a:pt x="1461357" y="4364150"/>
                  <a:pt x="1448004" y="4374283"/>
                  <a:pt x="1433015" y="4380945"/>
                </a:cubicBezTo>
                <a:cubicBezTo>
                  <a:pt x="1282034" y="4448047"/>
                  <a:pt x="1122316" y="4416130"/>
                  <a:pt x="955343" y="4421888"/>
                </a:cubicBezTo>
                <a:cubicBezTo>
                  <a:pt x="941695" y="4426437"/>
                  <a:pt x="928232" y="4431584"/>
                  <a:pt x="914400" y="4435536"/>
                </a:cubicBezTo>
                <a:cubicBezTo>
                  <a:pt x="896365" y="4440689"/>
                  <a:pt x="876586" y="4440796"/>
                  <a:pt x="859809" y="4449184"/>
                </a:cubicBezTo>
                <a:cubicBezTo>
                  <a:pt x="830467" y="4463855"/>
                  <a:pt x="777922" y="4503775"/>
                  <a:pt x="777922" y="4503775"/>
                </a:cubicBezTo>
                <a:cubicBezTo>
                  <a:pt x="768824" y="4517423"/>
                  <a:pt x="757962" y="4530047"/>
                  <a:pt x="750627" y="4544718"/>
                </a:cubicBezTo>
                <a:cubicBezTo>
                  <a:pt x="744193" y="4557585"/>
                  <a:pt x="744959" y="4573691"/>
                  <a:pt x="736979" y="4585661"/>
                </a:cubicBezTo>
                <a:cubicBezTo>
                  <a:pt x="726273" y="4601720"/>
                  <a:pt x="709684" y="4612956"/>
                  <a:pt x="696036" y="4626604"/>
                </a:cubicBezTo>
                <a:cubicBezTo>
                  <a:pt x="691487" y="4644801"/>
                  <a:pt x="689777" y="4663955"/>
                  <a:pt x="682388" y="4681195"/>
                </a:cubicBezTo>
                <a:cubicBezTo>
                  <a:pt x="671123" y="4707480"/>
                  <a:pt x="635230" y="4746686"/>
                  <a:pt x="614149" y="4763082"/>
                </a:cubicBezTo>
                <a:cubicBezTo>
                  <a:pt x="588254" y="4783222"/>
                  <a:pt x="532262" y="4817673"/>
                  <a:pt x="532262" y="4817673"/>
                </a:cubicBezTo>
                <a:cubicBezTo>
                  <a:pt x="527713" y="4831321"/>
                  <a:pt x="522567" y="4844784"/>
                  <a:pt x="518615" y="4858616"/>
                </a:cubicBezTo>
                <a:cubicBezTo>
                  <a:pt x="513462" y="4876651"/>
                  <a:pt x="516684" y="4898560"/>
                  <a:pt x="504967" y="4913207"/>
                </a:cubicBezTo>
                <a:cubicBezTo>
                  <a:pt x="495980" y="4924441"/>
                  <a:pt x="476891" y="4920421"/>
                  <a:pt x="464024" y="4926855"/>
                </a:cubicBezTo>
                <a:cubicBezTo>
                  <a:pt x="449353" y="4934191"/>
                  <a:pt x="437751" y="4946815"/>
                  <a:pt x="423080" y="4954151"/>
                </a:cubicBezTo>
                <a:cubicBezTo>
                  <a:pt x="403505" y="4963938"/>
                  <a:pt x="345031" y="4977075"/>
                  <a:pt x="327546" y="4981446"/>
                </a:cubicBezTo>
                <a:cubicBezTo>
                  <a:pt x="322997" y="5054234"/>
                  <a:pt x="321533" y="5127281"/>
                  <a:pt x="313898" y="5199810"/>
                </a:cubicBezTo>
                <a:cubicBezTo>
                  <a:pt x="312392" y="5214117"/>
                  <a:pt x="307238" y="5228178"/>
                  <a:pt x="300251" y="5240754"/>
                </a:cubicBezTo>
                <a:cubicBezTo>
                  <a:pt x="284319" y="5269431"/>
                  <a:pt x="276781" y="5312266"/>
                  <a:pt x="245659" y="5322640"/>
                </a:cubicBezTo>
                <a:cubicBezTo>
                  <a:pt x="178464" y="5345039"/>
                  <a:pt x="218906" y="5333923"/>
                  <a:pt x="122830" y="5349936"/>
                </a:cubicBezTo>
                <a:cubicBezTo>
                  <a:pt x="109182" y="5359034"/>
                  <a:pt x="92133" y="5364423"/>
                  <a:pt x="81886" y="5377231"/>
                </a:cubicBezTo>
                <a:cubicBezTo>
                  <a:pt x="74769" y="5386128"/>
                  <a:pt x="55482" y="5469204"/>
                  <a:pt x="54591" y="5472766"/>
                </a:cubicBezTo>
                <a:cubicBezTo>
                  <a:pt x="59140" y="5531906"/>
                  <a:pt x="58988" y="5591598"/>
                  <a:pt x="68239" y="5650187"/>
                </a:cubicBezTo>
                <a:cubicBezTo>
                  <a:pt x="72726" y="5678607"/>
                  <a:pt x="95534" y="5732073"/>
                  <a:pt x="95534" y="5732073"/>
                </a:cubicBezTo>
                <a:cubicBezTo>
                  <a:pt x="109938" y="5904913"/>
                  <a:pt x="109182" y="5841066"/>
                  <a:pt x="109182" y="5923142"/>
                </a:cubicBezTo>
              </a:path>
            </a:pathLst>
          </a:custGeom>
          <a:noFill/>
          <a:ln w="76200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989" y="942954"/>
            <a:ext cx="1608022" cy="2153171"/>
          </a:xfrm>
          <a:prstGeom prst="rect">
            <a:avLst/>
          </a:prstGeom>
        </p:spPr>
      </p:pic>
      <p:sp>
        <p:nvSpPr>
          <p:cNvPr id="3" name="Стрелка вправо 2"/>
          <p:cNvSpPr/>
          <p:nvPr/>
        </p:nvSpPr>
        <p:spPr>
          <a:xfrm>
            <a:off x="91989" y="36773"/>
            <a:ext cx="12012571" cy="912122"/>
          </a:xfrm>
          <a:prstGeom prst="rightArrow">
            <a:avLst>
              <a:gd name="adj1" fmla="val 73985"/>
              <a:gd name="adj2" fmla="val 45503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rgbClr val="002060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184331" y="291744"/>
          <a:ext cx="1149922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9922"/>
                <a:gridCol w="1149922"/>
                <a:gridCol w="1149922"/>
                <a:gridCol w="1149922"/>
                <a:gridCol w="1149922"/>
                <a:gridCol w="1149922"/>
                <a:gridCol w="1149922"/>
                <a:gridCol w="1149922"/>
                <a:gridCol w="1149922"/>
                <a:gridCol w="11499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900-е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910-е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920-е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930-е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940-е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950-е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960-е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2060"/>
                          </a:solidFill>
                        </a:rPr>
                        <a:t>970-е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solidFill>
                            <a:srgbClr val="002060"/>
                          </a:solidFill>
                        </a:rPr>
                        <a:t>980-е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>
                          <a:solidFill>
                            <a:srgbClr val="002060"/>
                          </a:solidFill>
                        </a:rPr>
                        <a:t>990-е</a:t>
                      </a:r>
                      <a:endParaRPr lang="ru-RU" sz="20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2543034" y="3115329"/>
            <a:ext cx="1889458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Игорь</a:t>
            </a:r>
          </a:p>
          <a:p>
            <a:pPr algn="ctr"/>
            <a:r>
              <a:rPr lang="ru-RU" sz="2400" b="1" dirty="0" smtClean="0"/>
              <a:t>912-945 </a:t>
            </a:r>
            <a:endParaRPr lang="ru-RU" sz="2400" b="1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59" b="-1"/>
          <a:stretch/>
        </p:blipFill>
        <p:spPr>
          <a:xfrm>
            <a:off x="2543034" y="850231"/>
            <a:ext cx="1889458" cy="228963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328356" y="3037378"/>
            <a:ext cx="179666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Ольга</a:t>
            </a:r>
          </a:p>
          <a:p>
            <a:pPr algn="ctr"/>
            <a:r>
              <a:rPr lang="ru-RU" sz="2400" b="1" dirty="0" smtClean="0"/>
              <a:t>945-962 </a:t>
            </a:r>
            <a:endParaRPr lang="ru-RU" sz="2400" b="1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8356" y="850231"/>
            <a:ext cx="1796666" cy="224589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125021" y="3016680"/>
            <a:ext cx="220232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Святослав</a:t>
            </a:r>
          </a:p>
          <a:p>
            <a:pPr algn="ctr"/>
            <a:r>
              <a:rPr lang="ru-RU" sz="2400" b="1" dirty="0" smtClean="0"/>
              <a:t>962-972 </a:t>
            </a:r>
            <a:endParaRPr lang="ru-RU" sz="2400" b="1" dirty="0"/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5231" y="829533"/>
            <a:ext cx="2196723" cy="2187147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0" y="814618"/>
            <a:ext cx="1792353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1792353" y="814618"/>
            <a:ext cx="3536003" cy="0"/>
          </a:xfrm>
          <a:prstGeom prst="line">
            <a:avLst/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5332668" y="803067"/>
            <a:ext cx="1982532" cy="11551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7315200" y="814618"/>
            <a:ext cx="1331495" cy="0"/>
          </a:xfrm>
          <a:prstGeom prst="line">
            <a:avLst/>
          </a:prstGeom>
          <a:ln w="762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кругленная прямоугольная выноска 33"/>
          <p:cNvSpPr/>
          <p:nvPr/>
        </p:nvSpPr>
        <p:spPr>
          <a:xfrm>
            <a:off x="35442" y="4516557"/>
            <a:ext cx="2226495" cy="2113950"/>
          </a:xfrm>
          <a:prstGeom prst="wedgeRoundRectCallout">
            <a:avLst>
              <a:gd name="adj1" fmla="val -3847"/>
              <a:gd name="adj2" fmla="val -82894"/>
              <a:gd name="adj3" fmla="val 1666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Он главный создатель государства – про него же Пушкин писал «Песнь о вещем Олеге»</a:t>
            </a:r>
            <a:endParaRPr lang="ru-RU" sz="2000" b="1" dirty="0"/>
          </a:p>
        </p:txBody>
      </p:sp>
      <p:sp>
        <p:nvSpPr>
          <p:cNvPr id="35" name="Скругленная прямоугольная выноска 34"/>
          <p:cNvSpPr/>
          <p:nvPr/>
        </p:nvSpPr>
        <p:spPr>
          <a:xfrm>
            <a:off x="2394145" y="4489202"/>
            <a:ext cx="2226495" cy="2113950"/>
          </a:xfrm>
          <a:prstGeom prst="wedgeRoundRectCallout">
            <a:avLst>
              <a:gd name="adj1" fmla="val -26903"/>
              <a:gd name="adj2" fmla="val -82249"/>
              <a:gd name="adj3" fmla="val 16667"/>
            </a:avLst>
          </a:prstGeom>
          <a:solidFill>
            <a:srgbClr val="00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Он главный создатель государства – он дольше всех правил</a:t>
            </a:r>
            <a:endParaRPr lang="ru-RU" sz="2000" b="1" dirty="0"/>
          </a:p>
        </p:txBody>
      </p:sp>
      <p:sp>
        <p:nvSpPr>
          <p:cNvPr id="36" name="Скругленная прямоугольная выноска 35"/>
          <p:cNvSpPr/>
          <p:nvPr/>
        </p:nvSpPr>
        <p:spPr>
          <a:xfrm>
            <a:off x="4873347" y="4462745"/>
            <a:ext cx="2226495" cy="2113950"/>
          </a:xfrm>
          <a:prstGeom prst="wedgeRoundRectCallout">
            <a:avLst>
              <a:gd name="adj1" fmla="val -5686"/>
              <a:gd name="adj2" fmla="val -84185"/>
              <a:gd name="adj3" fmla="val 1666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Она главная создательница государства – она же первая женщина-правительница</a:t>
            </a:r>
            <a:endParaRPr lang="ru-RU" sz="2000" b="1" dirty="0"/>
          </a:p>
        </p:txBody>
      </p:sp>
      <p:sp>
        <p:nvSpPr>
          <p:cNvPr id="37" name="Скругленная прямоугольная выноска 36"/>
          <p:cNvSpPr/>
          <p:nvPr/>
        </p:nvSpPr>
        <p:spPr>
          <a:xfrm>
            <a:off x="7364445" y="4460351"/>
            <a:ext cx="2226495" cy="2113950"/>
          </a:xfrm>
          <a:prstGeom prst="wedgeRoundRectCallout">
            <a:avLst>
              <a:gd name="adj1" fmla="val -35657"/>
              <a:gd name="adj2" fmla="val -85090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Он главный создатель государства – у него у первого славянское имя!</a:t>
            </a:r>
            <a:endParaRPr lang="ru-RU" sz="2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9754793" y="1330985"/>
            <a:ext cx="2349768" cy="489364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Противоречат ли эти выводы друг другу? </a:t>
            </a:r>
          </a:p>
          <a:p>
            <a:endParaRPr lang="ru-RU" sz="2400" b="1" dirty="0"/>
          </a:p>
          <a:p>
            <a:r>
              <a:rPr lang="ru-RU" sz="2400" b="1" dirty="0" smtClean="0"/>
              <a:t>Насколько весомы факты, приведенные в их обоснование? </a:t>
            </a:r>
          </a:p>
          <a:p>
            <a:endParaRPr lang="ru-RU" sz="2400" b="1" dirty="0"/>
          </a:p>
          <a:p>
            <a:r>
              <a:rPr lang="ru-RU" sz="2400" b="1" dirty="0" smtClean="0"/>
              <a:t>Какой вопрос необходимо разрешить?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4058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 animBg="1"/>
      <p:bldP spid="25" grpId="0" animBg="1"/>
      <p:bldP spid="27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9305" y="0"/>
            <a:ext cx="118326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О каком ключевом понятие нам надо договориться, чтобы начать искать ответ на вопрос урока?   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0" y="2836840"/>
            <a:ext cx="120919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FF"/>
                </a:solidFill>
              </a:rPr>
              <a:t>ГОСУДАРСТВО</a:t>
            </a:r>
            <a:endParaRPr lang="ru-RU" sz="4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655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FF"/>
                </a:solidFill>
              </a:rPr>
              <a:t>ГОСУДАРСТВО</a:t>
            </a:r>
            <a:endParaRPr lang="ru-RU" sz="4400" b="1" dirty="0">
              <a:solidFill>
                <a:srgbClr val="0000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695" y="769441"/>
            <a:ext cx="11832609" cy="6019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9705" font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Самостоятельная работа «Признаки государства».	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Фамилия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имя 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fontAlgn="ctr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– необходимый уровень (хорошо), (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– повышенный уровень (отлично)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highlight>
                  <a:srgbClr val="00FFFF"/>
                </a:highligh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b="1" dirty="0" smtClean="0">
                <a:solidFill>
                  <a:srgbClr val="000000"/>
                </a:solidFill>
                <a:highlight>
                  <a:srgbClr val="00FFFF"/>
                </a:highligh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Задание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Умение анализировать и делать выводы.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ctr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 определение понятия «государство», разделенное на пронумерованные фрагменты. Выбери и выполни один из уровней: (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Правильно впиши в таблицу номера признаков (второй столбец). (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Правильно впиши в таблицу ключевые слова каждого признака (только по </a:t>
            </a:r>
            <a:r>
              <a:rPr lang="ru-RU" sz="2400" u="sng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одному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слову к каждому признаку!). 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Государство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(1) организация управления обществом, людьми, (2) которые проживают на определённой территории (в границах государства). (3) В каждом государстве существуют: (4) система письменных законов (право); (5) аппарат чиновников, то есть профессиональных управленцев; (6) армия и полиция для защиты законного порядка, границ и интересов государства; (7) сбор налогов с населения для содержания армии, полиции, чиновников и выполнения других задач; (8) международное признание, договоры и отношения с другими государствами.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04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FF"/>
                </a:solidFill>
              </a:rPr>
              <a:t>ГОСУДАРСТВО</a:t>
            </a:r>
            <a:endParaRPr lang="ru-RU" sz="4400" b="1" dirty="0">
              <a:solidFill>
                <a:srgbClr val="0000FF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695" y="769441"/>
            <a:ext cx="11832609" cy="2839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Государство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(1) организация управления обществом, людьми, (2) которые проживают на определённой территории (в границах государства). (3) В каждом государстве существуют: (4) система письменных законов (право); (5) аппарат чиновников, то есть профессиональных управленцев; (6) армия и полиция для защиты законного порядка, границ и интересов государства; (7) сбор налогов с населения для содержания армии, полиции, чиновников и выполнения других задач; (8) международное признание, договоры и отношения с другими государствами.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160" y="2016929"/>
            <a:ext cx="12023678" cy="4722127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93343" y="2770496"/>
            <a:ext cx="6671481" cy="532262"/>
          </a:xfrm>
          <a:prstGeom prst="roundRect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42532" y="1587383"/>
            <a:ext cx="5413612" cy="429546"/>
          </a:xfrm>
          <a:prstGeom prst="roundRect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7356144" y="2838734"/>
            <a:ext cx="354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9900"/>
                </a:solidFill>
              </a:rPr>
              <a:t>4</a:t>
            </a:r>
            <a:endParaRPr lang="ru-RU" sz="2800" b="1" dirty="0">
              <a:solidFill>
                <a:srgbClr val="0099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02305" y="2775017"/>
            <a:ext cx="3002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9900"/>
                </a:solidFill>
              </a:rPr>
              <a:t>Законы</a:t>
            </a:r>
            <a:endParaRPr lang="ru-RU" sz="2800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241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4" grpId="0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12192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00FF"/>
                </a:solidFill>
              </a:rPr>
              <a:t>ГОСУДАРСТВО</a:t>
            </a:r>
          </a:p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Проверяем! 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160" y="1446550"/>
            <a:ext cx="12023679" cy="4708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27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6478" y="327548"/>
            <a:ext cx="1192814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0000FF"/>
                </a:solidFill>
              </a:rPr>
              <a:t>Ищем ответ на вопрос урока</a:t>
            </a:r>
          </a:p>
          <a:p>
            <a:pPr algn="ctr"/>
            <a:r>
              <a:rPr lang="ru-RU" sz="6000" b="1" dirty="0" smtClean="0"/>
              <a:t>Кто же из князей главный создатель государства? </a:t>
            </a:r>
          </a:p>
          <a:p>
            <a:pPr algn="ctr"/>
            <a:r>
              <a:rPr lang="ru-RU" sz="6000" dirty="0" smtClean="0"/>
              <a:t>Кто обеспечил </a:t>
            </a:r>
            <a:r>
              <a:rPr lang="ru-RU" sz="6000" u="sng" dirty="0" smtClean="0"/>
              <a:t>становление</a:t>
            </a:r>
            <a:r>
              <a:rPr lang="ru-RU" sz="6000" dirty="0" smtClean="0"/>
              <a:t> его основных </a:t>
            </a:r>
            <a:r>
              <a:rPr lang="ru-RU" sz="6000" u="sng" dirty="0" smtClean="0"/>
              <a:t>признаков</a:t>
            </a:r>
            <a:r>
              <a:rPr lang="ru-RU" sz="6000" dirty="0" smtClean="0"/>
              <a:t>? 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249986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38232" y="1678673"/>
            <a:ext cx="767004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Выбираем рабочий лист (уровень сложности работы)</a:t>
            </a:r>
          </a:p>
        </p:txBody>
      </p:sp>
    </p:spTree>
    <p:extLst>
      <p:ext uri="{BB962C8B-B14F-4D97-AF65-F5344CB8AC3E}">
        <p14:creationId xmlns:p14="http://schemas.microsoft.com/office/powerpoint/2010/main" val="107023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3752" y="184367"/>
            <a:ext cx="4967788" cy="6495199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4273" y="139795"/>
            <a:ext cx="4981434" cy="664691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421" y="68503"/>
            <a:ext cx="5076966" cy="6789497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2432" y="86299"/>
            <a:ext cx="5158857" cy="6700408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2265528" y="2429301"/>
            <a:ext cx="491320" cy="272956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25084" y="2429301"/>
            <a:ext cx="1132766" cy="272956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080678" y="2429301"/>
            <a:ext cx="941698" cy="272956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338776" y="2811439"/>
            <a:ext cx="2879684" cy="2854423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Скругленная соединительная линия 14"/>
          <p:cNvCxnSpPr/>
          <p:nvPr/>
        </p:nvCxnSpPr>
        <p:spPr>
          <a:xfrm rot="10800000" flipV="1">
            <a:off x="4885897" y="1733269"/>
            <a:ext cx="545913" cy="504966"/>
          </a:xfrm>
          <a:prstGeom prst="curvedConnector3">
            <a:avLst>
              <a:gd name="adj1" fmla="val 50000"/>
            </a:avLst>
          </a:prstGeom>
          <a:ln w="76200">
            <a:solidFill>
              <a:srgbClr val="0099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7356143" y="3057099"/>
            <a:ext cx="1583141" cy="286602"/>
          </a:xfrm>
          <a:prstGeom prst="straightConnector1">
            <a:avLst/>
          </a:prstGeom>
          <a:ln w="76200">
            <a:solidFill>
              <a:srgbClr val="0099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Скругленный прямоугольник 24"/>
          <p:cNvSpPr/>
          <p:nvPr/>
        </p:nvSpPr>
        <p:spPr>
          <a:xfrm>
            <a:off x="6332558" y="5773003"/>
            <a:ext cx="4885901" cy="1013704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900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7547" y="0"/>
            <a:ext cx="1164154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00FF"/>
                </a:solidFill>
              </a:rPr>
              <a:t>Начнём вместе на листе УЧЕНИК</a:t>
            </a:r>
          </a:p>
          <a:p>
            <a:pPr algn="ctr"/>
            <a:r>
              <a:rPr lang="ru-RU" sz="1400" b="1" dirty="0" smtClean="0">
                <a:solidFill>
                  <a:srgbClr val="0000FF"/>
                </a:solidFill>
              </a:rPr>
              <a:t>Выход в </a:t>
            </a:r>
            <a:r>
              <a:rPr lang="ru-RU" sz="1400" b="1" dirty="0" err="1" smtClean="0">
                <a:solidFill>
                  <a:srgbClr val="0000FF"/>
                </a:solidFill>
              </a:rPr>
              <a:t>ворд</a:t>
            </a:r>
            <a:endParaRPr lang="ru-RU" sz="1400" b="1" dirty="0" smtClean="0">
              <a:solidFill>
                <a:srgbClr val="0000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6597" y="1138773"/>
            <a:ext cx="6755642" cy="5691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146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6597" y="1138773"/>
            <a:ext cx="6755642" cy="5691117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3411937" y="1596788"/>
            <a:ext cx="914403" cy="232012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854886" y="1596788"/>
            <a:ext cx="3234523" cy="232012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301552" y="2161540"/>
            <a:ext cx="941696" cy="240466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90864" y="2286814"/>
            <a:ext cx="1910687" cy="447931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90864" y="3326081"/>
            <a:ext cx="3698545" cy="427053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84036" y="4677209"/>
            <a:ext cx="3705373" cy="447931"/>
          </a:xfrm>
          <a:prstGeom prst="roundRect">
            <a:avLst/>
          </a:prstGeom>
          <a:noFill/>
          <a:ln w="5715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825086" y="5722934"/>
            <a:ext cx="1746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9900"/>
                </a:solidFill>
              </a:rPr>
              <a:t>т</a:t>
            </a:r>
            <a:r>
              <a:rPr lang="ru-RU" sz="2400" b="1" dirty="0" smtClean="0">
                <a:solidFill>
                  <a:srgbClr val="009900"/>
                </a:solidFill>
              </a:rPr>
              <a:t>ерритория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48483" y="5722934"/>
            <a:ext cx="323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9900"/>
                </a:solidFill>
              </a:rPr>
              <a:t>п</a:t>
            </a:r>
            <a:r>
              <a:rPr lang="ru-RU" sz="2400" b="1" dirty="0" smtClean="0">
                <a:solidFill>
                  <a:srgbClr val="009900"/>
                </a:solidFill>
              </a:rPr>
              <a:t>уть из варяг в греки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25085" y="5953766"/>
            <a:ext cx="1746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9900"/>
                </a:solidFill>
              </a:rPr>
              <a:t>чиновники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25084" y="6149480"/>
            <a:ext cx="1746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9900"/>
                </a:solidFill>
              </a:rPr>
              <a:t>налоги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56595" y="6314617"/>
            <a:ext cx="1746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9900"/>
                </a:solidFill>
              </a:rPr>
              <a:t>признание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79995" y="6093135"/>
            <a:ext cx="2263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9900"/>
                </a:solidFill>
              </a:rPr>
              <a:t>Собирал дань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721214" y="5902868"/>
            <a:ext cx="994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9900"/>
                </a:solidFill>
              </a:rPr>
              <a:t>суд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14197" y="6325720"/>
            <a:ext cx="23940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9900"/>
                </a:solidFill>
              </a:rPr>
              <a:t>Византии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067234" y="6244600"/>
            <a:ext cx="14904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9900"/>
                </a:solidFill>
              </a:rPr>
              <a:t>договора</a:t>
            </a:r>
            <a:endParaRPr lang="ru-RU" sz="2400" b="1" dirty="0">
              <a:solidFill>
                <a:srgbClr val="0099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0875" y="22051"/>
            <a:ext cx="91030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Ответ УЧЕНИКА про Олега </a:t>
            </a:r>
          </a:p>
          <a:p>
            <a:pPr algn="ctr"/>
            <a:r>
              <a:rPr lang="ru-RU" sz="2400" dirty="0" smtClean="0"/>
              <a:t>Мог быть записан так: </a:t>
            </a:r>
          </a:p>
        </p:txBody>
      </p:sp>
    </p:spTree>
    <p:extLst>
      <p:ext uri="{BB962C8B-B14F-4D97-AF65-F5344CB8AC3E}">
        <p14:creationId xmlns:p14="http://schemas.microsoft.com/office/powerpoint/2010/main" val="141785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62416" y="0"/>
            <a:ext cx="91030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Ответ МАСТЕРА про Олега </a:t>
            </a:r>
          </a:p>
          <a:p>
            <a:pPr algn="ctr"/>
            <a:r>
              <a:rPr lang="ru-RU" sz="2400" dirty="0" smtClean="0"/>
              <a:t>Мог быть записан так: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5909" y="1505615"/>
            <a:ext cx="10536073" cy="535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5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3034" y="36773"/>
            <a:ext cx="7110482" cy="68494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15341" y="0"/>
            <a:ext cx="1186665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Олег</a:t>
            </a:r>
          </a:p>
          <a:p>
            <a:pPr algn="ctr"/>
            <a:r>
              <a:rPr lang="ru-RU" sz="2000" b="1" dirty="0" smtClean="0"/>
              <a:t>882-912</a:t>
            </a:r>
            <a:endParaRPr lang="ru-RU" sz="2000" b="1" dirty="0"/>
          </a:p>
        </p:txBody>
      </p:sp>
      <p:sp>
        <p:nvSpPr>
          <p:cNvPr id="19" name="Полилиния 18"/>
          <p:cNvSpPr/>
          <p:nvPr/>
        </p:nvSpPr>
        <p:spPr>
          <a:xfrm>
            <a:off x="4009858" y="558568"/>
            <a:ext cx="3089984" cy="3385635"/>
          </a:xfrm>
          <a:custGeom>
            <a:avLst/>
            <a:gdLst>
              <a:gd name="connsiteX0" fmla="*/ 1708554 w 3089984"/>
              <a:gd name="connsiteY0" fmla="*/ 990 h 3385635"/>
              <a:gd name="connsiteX1" fmla="*/ 1640315 w 3089984"/>
              <a:gd name="connsiteY1" fmla="*/ 55581 h 3385635"/>
              <a:gd name="connsiteX2" fmla="*/ 1558429 w 3089984"/>
              <a:gd name="connsiteY2" fmla="*/ 82877 h 3385635"/>
              <a:gd name="connsiteX3" fmla="*/ 1517485 w 3089984"/>
              <a:gd name="connsiteY3" fmla="*/ 96525 h 3385635"/>
              <a:gd name="connsiteX4" fmla="*/ 1353712 w 3089984"/>
              <a:gd name="connsiteY4" fmla="*/ 164763 h 3385635"/>
              <a:gd name="connsiteX5" fmla="*/ 1312769 w 3089984"/>
              <a:gd name="connsiteY5" fmla="*/ 178411 h 3385635"/>
              <a:gd name="connsiteX6" fmla="*/ 1258178 w 3089984"/>
              <a:gd name="connsiteY6" fmla="*/ 260298 h 3385635"/>
              <a:gd name="connsiteX7" fmla="*/ 1176291 w 3089984"/>
              <a:gd name="connsiteY7" fmla="*/ 287593 h 3385635"/>
              <a:gd name="connsiteX8" fmla="*/ 1094405 w 3089984"/>
              <a:gd name="connsiteY8" fmla="*/ 328536 h 3385635"/>
              <a:gd name="connsiteX9" fmla="*/ 1053461 w 3089984"/>
              <a:gd name="connsiteY9" fmla="*/ 369480 h 3385635"/>
              <a:gd name="connsiteX10" fmla="*/ 1026166 w 3089984"/>
              <a:gd name="connsiteY10" fmla="*/ 410423 h 3385635"/>
              <a:gd name="connsiteX11" fmla="*/ 998870 w 3089984"/>
              <a:gd name="connsiteY11" fmla="*/ 546901 h 3385635"/>
              <a:gd name="connsiteX12" fmla="*/ 957927 w 3089984"/>
              <a:gd name="connsiteY12" fmla="*/ 628787 h 3385635"/>
              <a:gd name="connsiteX13" fmla="*/ 944279 w 3089984"/>
              <a:gd name="connsiteY13" fmla="*/ 710674 h 3385635"/>
              <a:gd name="connsiteX14" fmla="*/ 848745 w 3089984"/>
              <a:gd name="connsiteY14" fmla="*/ 819856 h 3385635"/>
              <a:gd name="connsiteX15" fmla="*/ 835097 w 3089984"/>
              <a:gd name="connsiteY15" fmla="*/ 860799 h 3385635"/>
              <a:gd name="connsiteX16" fmla="*/ 876041 w 3089984"/>
              <a:gd name="connsiteY16" fmla="*/ 1092811 h 3385635"/>
              <a:gd name="connsiteX17" fmla="*/ 903336 w 3089984"/>
              <a:gd name="connsiteY17" fmla="*/ 1133754 h 3385635"/>
              <a:gd name="connsiteX18" fmla="*/ 944279 w 3089984"/>
              <a:gd name="connsiteY18" fmla="*/ 1161050 h 3385635"/>
              <a:gd name="connsiteX19" fmla="*/ 971575 w 3089984"/>
              <a:gd name="connsiteY19" fmla="*/ 1242936 h 3385635"/>
              <a:gd name="connsiteX20" fmla="*/ 985223 w 3089984"/>
              <a:gd name="connsiteY20" fmla="*/ 1283880 h 3385635"/>
              <a:gd name="connsiteX21" fmla="*/ 1012518 w 3089984"/>
              <a:gd name="connsiteY21" fmla="*/ 1324823 h 3385635"/>
              <a:gd name="connsiteX22" fmla="*/ 1026166 w 3089984"/>
              <a:gd name="connsiteY22" fmla="*/ 1406710 h 3385635"/>
              <a:gd name="connsiteX23" fmla="*/ 1053461 w 3089984"/>
              <a:gd name="connsiteY23" fmla="*/ 1488596 h 3385635"/>
              <a:gd name="connsiteX24" fmla="*/ 1039814 w 3089984"/>
              <a:gd name="connsiteY24" fmla="*/ 1761551 h 3385635"/>
              <a:gd name="connsiteX25" fmla="*/ 1026166 w 3089984"/>
              <a:gd name="connsiteY25" fmla="*/ 1802495 h 3385635"/>
              <a:gd name="connsiteX26" fmla="*/ 998870 w 3089984"/>
              <a:gd name="connsiteY26" fmla="*/ 1938972 h 3385635"/>
              <a:gd name="connsiteX27" fmla="*/ 985223 w 3089984"/>
              <a:gd name="connsiteY27" fmla="*/ 1993563 h 3385635"/>
              <a:gd name="connsiteX28" fmla="*/ 957927 w 3089984"/>
              <a:gd name="connsiteY28" fmla="*/ 2034507 h 3385635"/>
              <a:gd name="connsiteX29" fmla="*/ 903336 w 3089984"/>
              <a:gd name="connsiteY29" fmla="*/ 2170984 h 3385635"/>
              <a:gd name="connsiteX30" fmla="*/ 876041 w 3089984"/>
              <a:gd name="connsiteY30" fmla="*/ 2252871 h 3385635"/>
              <a:gd name="connsiteX31" fmla="*/ 862393 w 3089984"/>
              <a:gd name="connsiteY31" fmla="*/ 2293814 h 3385635"/>
              <a:gd name="connsiteX32" fmla="*/ 807802 w 3089984"/>
              <a:gd name="connsiteY32" fmla="*/ 2375701 h 3385635"/>
              <a:gd name="connsiteX33" fmla="*/ 780506 w 3089984"/>
              <a:gd name="connsiteY33" fmla="*/ 2457587 h 3385635"/>
              <a:gd name="connsiteX34" fmla="*/ 766858 w 3089984"/>
              <a:gd name="connsiteY34" fmla="*/ 2566769 h 3385635"/>
              <a:gd name="connsiteX35" fmla="*/ 698620 w 3089984"/>
              <a:gd name="connsiteY35" fmla="*/ 2635008 h 3385635"/>
              <a:gd name="connsiteX36" fmla="*/ 657676 w 3089984"/>
              <a:gd name="connsiteY36" fmla="*/ 2648656 h 3385635"/>
              <a:gd name="connsiteX37" fmla="*/ 589438 w 3089984"/>
              <a:gd name="connsiteY37" fmla="*/ 2635008 h 3385635"/>
              <a:gd name="connsiteX38" fmla="*/ 466608 w 3089984"/>
              <a:gd name="connsiteY38" fmla="*/ 2566769 h 3385635"/>
              <a:gd name="connsiteX39" fmla="*/ 289187 w 3089984"/>
              <a:gd name="connsiteY39" fmla="*/ 2553122 h 3385635"/>
              <a:gd name="connsiteX40" fmla="*/ 111766 w 3089984"/>
              <a:gd name="connsiteY40" fmla="*/ 2553122 h 3385635"/>
              <a:gd name="connsiteX41" fmla="*/ 29879 w 3089984"/>
              <a:gd name="connsiteY41" fmla="*/ 2580417 h 3385635"/>
              <a:gd name="connsiteX42" fmla="*/ 2584 w 3089984"/>
              <a:gd name="connsiteY42" fmla="*/ 2621360 h 3385635"/>
              <a:gd name="connsiteX43" fmla="*/ 70823 w 3089984"/>
              <a:gd name="connsiteY43" fmla="*/ 2907963 h 3385635"/>
              <a:gd name="connsiteX44" fmla="*/ 111766 w 3089984"/>
              <a:gd name="connsiteY44" fmla="*/ 2935259 h 3385635"/>
              <a:gd name="connsiteX45" fmla="*/ 139061 w 3089984"/>
              <a:gd name="connsiteY45" fmla="*/ 2976202 h 3385635"/>
              <a:gd name="connsiteX46" fmla="*/ 180005 w 3089984"/>
              <a:gd name="connsiteY46" fmla="*/ 3003498 h 3385635"/>
              <a:gd name="connsiteX47" fmla="*/ 234596 w 3089984"/>
              <a:gd name="connsiteY47" fmla="*/ 3126328 h 3385635"/>
              <a:gd name="connsiteX48" fmla="*/ 316482 w 3089984"/>
              <a:gd name="connsiteY48" fmla="*/ 3167271 h 3385635"/>
              <a:gd name="connsiteX49" fmla="*/ 357426 w 3089984"/>
              <a:gd name="connsiteY49" fmla="*/ 3194566 h 3385635"/>
              <a:gd name="connsiteX50" fmla="*/ 439312 w 3089984"/>
              <a:gd name="connsiteY50" fmla="*/ 3221862 h 3385635"/>
              <a:gd name="connsiteX51" fmla="*/ 480255 w 3089984"/>
              <a:gd name="connsiteY51" fmla="*/ 3235510 h 3385635"/>
              <a:gd name="connsiteX52" fmla="*/ 684972 w 3089984"/>
              <a:gd name="connsiteY52" fmla="*/ 3303748 h 3385635"/>
              <a:gd name="connsiteX53" fmla="*/ 725915 w 3089984"/>
              <a:gd name="connsiteY53" fmla="*/ 3317396 h 3385635"/>
              <a:gd name="connsiteX54" fmla="*/ 766858 w 3089984"/>
              <a:gd name="connsiteY54" fmla="*/ 3331044 h 3385635"/>
              <a:gd name="connsiteX55" fmla="*/ 807802 w 3089984"/>
              <a:gd name="connsiteY55" fmla="*/ 3358339 h 3385635"/>
              <a:gd name="connsiteX56" fmla="*/ 862393 w 3089984"/>
              <a:gd name="connsiteY56" fmla="*/ 3371987 h 3385635"/>
              <a:gd name="connsiteX57" fmla="*/ 903336 w 3089984"/>
              <a:gd name="connsiteY57" fmla="*/ 3385635 h 3385635"/>
              <a:gd name="connsiteX58" fmla="*/ 1067109 w 3089984"/>
              <a:gd name="connsiteY58" fmla="*/ 3344692 h 3385635"/>
              <a:gd name="connsiteX59" fmla="*/ 1162643 w 3089984"/>
              <a:gd name="connsiteY59" fmla="*/ 3317396 h 3385635"/>
              <a:gd name="connsiteX60" fmla="*/ 1244530 w 3089984"/>
              <a:gd name="connsiteY60" fmla="*/ 3303748 h 3385635"/>
              <a:gd name="connsiteX61" fmla="*/ 1285473 w 3089984"/>
              <a:gd name="connsiteY61" fmla="*/ 3276453 h 3385635"/>
              <a:gd name="connsiteX62" fmla="*/ 1394655 w 3089984"/>
              <a:gd name="connsiteY62" fmla="*/ 3249157 h 3385635"/>
              <a:gd name="connsiteX63" fmla="*/ 1476542 w 3089984"/>
              <a:gd name="connsiteY63" fmla="*/ 3208214 h 3385635"/>
              <a:gd name="connsiteX64" fmla="*/ 1503838 w 3089984"/>
              <a:gd name="connsiteY64" fmla="*/ 3167271 h 3385635"/>
              <a:gd name="connsiteX65" fmla="*/ 1585724 w 3089984"/>
              <a:gd name="connsiteY65" fmla="*/ 3126328 h 3385635"/>
              <a:gd name="connsiteX66" fmla="*/ 1708554 w 3089984"/>
              <a:gd name="connsiteY66" fmla="*/ 3099032 h 3385635"/>
              <a:gd name="connsiteX67" fmla="*/ 1831384 w 3089984"/>
              <a:gd name="connsiteY67" fmla="*/ 3085384 h 3385635"/>
              <a:gd name="connsiteX68" fmla="*/ 1913270 w 3089984"/>
              <a:gd name="connsiteY68" fmla="*/ 3030793 h 3385635"/>
              <a:gd name="connsiteX69" fmla="*/ 1954214 w 3089984"/>
              <a:gd name="connsiteY69" fmla="*/ 3003498 h 3385635"/>
              <a:gd name="connsiteX70" fmla="*/ 1995157 w 3089984"/>
              <a:gd name="connsiteY70" fmla="*/ 2989850 h 3385635"/>
              <a:gd name="connsiteX71" fmla="*/ 2077043 w 3089984"/>
              <a:gd name="connsiteY71" fmla="*/ 2921611 h 3385635"/>
              <a:gd name="connsiteX72" fmla="*/ 2117987 w 3089984"/>
              <a:gd name="connsiteY72" fmla="*/ 2907963 h 3385635"/>
              <a:gd name="connsiteX73" fmla="*/ 2172578 w 3089984"/>
              <a:gd name="connsiteY73" fmla="*/ 2826077 h 3385635"/>
              <a:gd name="connsiteX74" fmla="*/ 2158930 w 3089984"/>
              <a:gd name="connsiteY74" fmla="*/ 2744190 h 3385635"/>
              <a:gd name="connsiteX75" fmla="*/ 2063396 w 3089984"/>
              <a:gd name="connsiteY75" fmla="*/ 2621360 h 3385635"/>
              <a:gd name="connsiteX76" fmla="*/ 2022452 w 3089984"/>
              <a:gd name="connsiteY76" fmla="*/ 2594065 h 3385635"/>
              <a:gd name="connsiteX77" fmla="*/ 1995157 w 3089984"/>
              <a:gd name="connsiteY77" fmla="*/ 2443939 h 3385635"/>
              <a:gd name="connsiteX78" fmla="*/ 1967861 w 3089984"/>
              <a:gd name="connsiteY78" fmla="*/ 2293814 h 3385635"/>
              <a:gd name="connsiteX79" fmla="*/ 2008805 w 3089984"/>
              <a:gd name="connsiteY79" fmla="*/ 2007211 h 3385635"/>
              <a:gd name="connsiteX80" fmla="*/ 2022452 w 3089984"/>
              <a:gd name="connsiteY80" fmla="*/ 1966268 h 3385635"/>
              <a:gd name="connsiteX81" fmla="*/ 2077043 w 3089984"/>
              <a:gd name="connsiteY81" fmla="*/ 1884381 h 3385635"/>
              <a:gd name="connsiteX82" fmla="*/ 2158930 w 3089984"/>
              <a:gd name="connsiteY82" fmla="*/ 1720608 h 3385635"/>
              <a:gd name="connsiteX83" fmla="*/ 2186226 w 3089984"/>
              <a:gd name="connsiteY83" fmla="*/ 1679665 h 3385635"/>
              <a:gd name="connsiteX84" fmla="*/ 2227169 w 3089984"/>
              <a:gd name="connsiteY84" fmla="*/ 1652369 h 3385635"/>
              <a:gd name="connsiteX85" fmla="*/ 2254464 w 3089984"/>
              <a:gd name="connsiteY85" fmla="*/ 1611426 h 3385635"/>
              <a:gd name="connsiteX86" fmla="*/ 2349999 w 3089984"/>
              <a:gd name="connsiteY86" fmla="*/ 1570483 h 3385635"/>
              <a:gd name="connsiteX87" fmla="*/ 2431885 w 3089984"/>
              <a:gd name="connsiteY87" fmla="*/ 1543187 h 3385635"/>
              <a:gd name="connsiteX88" fmla="*/ 2527420 w 3089984"/>
              <a:gd name="connsiteY88" fmla="*/ 1434005 h 3385635"/>
              <a:gd name="connsiteX89" fmla="*/ 2554715 w 3089984"/>
              <a:gd name="connsiteY89" fmla="*/ 1393062 h 3385635"/>
              <a:gd name="connsiteX90" fmla="*/ 2595658 w 3089984"/>
              <a:gd name="connsiteY90" fmla="*/ 1379414 h 3385635"/>
              <a:gd name="connsiteX91" fmla="*/ 2909557 w 3089984"/>
              <a:gd name="connsiteY91" fmla="*/ 1365766 h 3385635"/>
              <a:gd name="connsiteX92" fmla="*/ 2991443 w 3089984"/>
              <a:gd name="connsiteY92" fmla="*/ 1338471 h 3385635"/>
              <a:gd name="connsiteX93" fmla="*/ 3059682 w 3089984"/>
              <a:gd name="connsiteY93" fmla="*/ 1270232 h 3385635"/>
              <a:gd name="connsiteX94" fmla="*/ 3073330 w 3089984"/>
              <a:gd name="connsiteY94" fmla="*/ 1092811 h 3385635"/>
              <a:gd name="connsiteX95" fmla="*/ 3032387 w 3089984"/>
              <a:gd name="connsiteY95" fmla="*/ 1065516 h 3385635"/>
              <a:gd name="connsiteX96" fmla="*/ 2991443 w 3089984"/>
              <a:gd name="connsiteY96" fmla="*/ 956333 h 3385635"/>
              <a:gd name="connsiteX97" fmla="*/ 2868614 w 3089984"/>
              <a:gd name="connsiteY97" fmla="*/ 860799 h 3385635"/>
              <a:gd name="connsiteX98" fmla="*/ 2841318 w 3089984"/>
              <a:gd name="connsiteY98" fmla="*/ 819856 h 3385635"/>
              <a:gd name="connsiteX99" fmla="*/ 2800375 w 3089984"/>
              <a:gd name="connsiteY99" fmla="*/ 806208 h 3385635"/>
              <a:gd name="connsiteX100" fmla="*/ 2759432 w 3089984"/>
              <a:gd name="connsiteY100" fmla="*/ 778913 h 3385635"/>
              <a:gd name="connsiteX101" fmla="*/ 2704841 w 3089984"/>
              <a:gd name="connsiteY101" fmla="*/ 710674 h 3385635"/>
              <a:gd name="connsiteX102" fmla="*/ 2650249 w 3089984"/>
              <a:gd name="connsiteY102" fmla="*/ 628787 h 3385635"/>
              <a:gd name="connsiteX103" fmla="*/ 2595658 w 3089984"/>
              <a:gd name="connsiteY103" fmla="*/ 533253 h 3385635"/>
              <a:gd name="connsiteX104" fmla="*/ 2568363 w 3089984"/>
              <a:gd name="connsiteY104" fmla="*/ 451366 h 3385635"/>
              <a:gd name="connsiteX105" fmla="*/ 2554715 w 3089984"/>
              <a:gd name="connsiteY105" fmla="*/ 410423 h 3385635"/>
              <a:gd name="connsiteX106" fmla="*/ 2541067 w 3089984"/>
              <a:gd name="connsiteY106" fmla="*/ 369480 h 3385635"/>
              <a:gd name="connsiteX107" fmla="*/ 2513772 w 3089984"/>
              <a:gd name="connsiteY107" fmla="*/ 314889 h 3385635"/>
              <a:gd name="connsiteX108" fmla="*/ 2459181 w 3089984"/>
              <a:gd name="connsiteY108" fmla="*/ 233002 h 3385635"/>
              <a:gd name="connsiteX109" fmla="*/ 2404590 w 3089984"/>
              <a:gd name="connsiteY109" fmla="*/ 192059 h 3385635"/>
              <a:gd name="connsiteX110" fmla="*/ 2363646 w 3089984"/>
              <a:gd name="connsiteY110" fmla="*/ 151116 h 3385635"/>
              <a:gd name="connsiteX111" fmla="*/ 2254464 w 3089984"/>
              <a:gd name="connsiteY111" fmla="*/ 123820 h 3385635"/>
              <a:gd name="connsiteX112" fmla="*/ 2172578 w 3089984"/>
              <a:gd name="connsiteY112" fmla="*/ 96525 h 3385635"/>
              <a:gd name="connsiteX113" fmla="*/ 2049748 w 3089984"/>
              <a:gd name="connsiteY113" fmla="*/ 55581 h 3385635"/>
              <a:gd name="connsiteX114" fmla="*/ 1954214 w 3089984"/>
              <a:gd name="connsiteY114" fmla="*/ 28286 h 3385635"/>
              <a:gd name="connsiteX115" fmla="*/ 1708554 w 3089984"/>
              <a:gd name="connsiteY115" fmla="*/ 990 h 3385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</a:cxnLst>
            <a:rect l="l" t="t" r="r" b="b"/>
            <a:pathLst>
              <a:path w="3089984" h="3385635">
                <a:moveTo>
                  <a:pt x="1708554" y="990"/>
                </a:moveTo>
                <a:cubicBezTo>
                  <a:pt x="1656237" y="5539"/>
                  <a:pt x="1665888" y="41632"/>
                  <a:pt x="1640315" y="55581"/>
                </a:cubicBezTo>
                <a:cubicBezTo>
                  <a:pt x="1615056" y="69359"/>
                  <a:pt x="1585724" y="73778"/>
                  <a:pt x="1558429" y="82877"/>
                </a:cubicBezTo>
                <a:cubicBezTo>
                  <a:pt x="1544781" y="87426"/>
                  <a:pt x="1529455" y="88545"/>
                  <a:pt x="1517485" y="96525"/>
                </a:cubicBezTo>
                <a:cubicBezTo>
                  <a:pt x="1412574" y="166466"/>
                  <a:pt x="1467958" y="145723"/>
                  <a:pt x="1353712" y="164763"/>
                </a:cubicBezTo>
                <a:cubicBezTo>
                  <a:pt x="1340064" y="169312"/>
                  <a:pt x="1322941" y="168239"/>
                  <a:pt x="1312769" y="178411"/>
                </a:cubicBezTo>
                <a:cubicBezTo>
                  <a:pt x="1289572" y="201608"/>
                  <a:pt x="1289300" y="249924"/>
                  <a:pt x="1258178" y="260298"/>
                </a:cubicBezTo>
                <a:lnTo>
                  <a:pt x="1176291" y="287593"/>
                </a:lnTo>
                <a:cubicBezTo>
                  <a:pt x="1135258" y="301270"/>
                  <a:pt x="1129678" y="299142"/>
                  <a:pt x="1094405" y="328536"/>
                </a:cubicBezTo>
                <a:cubicBezTo>
                  <a:pt x="1079577" y="340892"/>
                  <a:pt x="1065817" y="354652"/>
                  <a:pt x="1053461" y="369480"/>
                </a:cubicBezTo>
                <a:cubicBezTo>
                  <a:pt x="1042960" y="382081"/>
                  <a:pt x="1035264" y="396775"/>
                  <a:pt x="1026166" y="410423"/>
                </a:cubicBezTo>
                <a:cubicBezTo>
                  <a:pt x="1021136" y="445631"/>
                  <a:pt x="1017926" y="508788"/>
                  <a:pt x="998870" y="546901"/>
                </a:cubicBezTo>
                <a:cubicBezTo>
                  <a:pt x="945956" y="652731"/>
                  <a:pt x="992233" y="525872"/>
                  <a:pt x="957927" y="628787"/>
                </a:cubicBezTo>
                <a:cubicBezTo>
                  <a:pt x="953378" y="656083"/>
                  <a:pt x="954922" y="685130"/>
                  <a:pt x="944279" y="710674"/>
                </a:cubicBezTo>
                <a:cubicBezTo>
                  <a:pt x="913660" y="784160"/>
                  <a:pt x="900448" y="785386"/>
                  <a:pt x="848745" y="819856"/>
                </a:cubicBezTo>
                <a:cubicBezTo>
                  <a:pt x="844196" y="833504"/>
                  <a:pt x="835097" y="846413"/>
                  <a:pt x="835097" y="860799"/>
                </a:cubicBezTo>
                <a:cubicBezTo>
                  <a:pt x="835097" y="902073"/>
                  <a:pt x="842161" y="1041990"/>
                  <a:pt x="876041" y="1092811"/>
                </a:cubicBezTo>
                <a:cubicBezTo>
                  <a:pt x="885139" y="1106459"/>
                  <a:pt x="891738" y="1122156"/>
                  <a:pt x="903336" y="1133754"/>
                </a:cubicBezTo>
                <a:cubicBezTo>
                  <a:pt x="914934" y="1145352"/>
                  <a:pt x="930631" y="1151951"/>
                  <a:pt x="944279" y="1161050"/>
                </a:cubicBezTo>
                <a:lnTo>
                  <a:pt x="971575" y="1242936"/>
                </a:lnTo>
                <a:cubicBezTo>
                  <a:pt x="976124" y="1256584"/>
                  <a:pt x="977243" y="1271910"/>
                  <a:pt x="985223" y="1283880"/>
                </a:cubicBezTo>
                <a:lnTo>
                  <a:pt x="1012518" y="1324823"/>
                </a:lnTo>
                <a:cubicBezTo>
                  <a:pt x="1017067" y="1352119"/>
                  <a:pt x="1019455" y="1379864"/>
                  <a:pt x="1026166" y="1406710"/>
                </a:cubicBezTo>
                <a:cubicBezTo>
                  <a:pt x="1033144" y="1434623"/>
                  <a:pt x="1053461" y="1488596"/>
                  <a:pt x="1053461" y="1488596"/>
                </a:cubicBezTo>
                <a:cubicBezTo>
                  <a:pt x="1048912" y="1579581"/>
                  <a:pt x="1047706" y="1670795"/>
                  <a:pt x="1039814" y="1761551"/>
                </a:cubicBezTo>
                <a:cubicBezTo>
                  <a:pt x="1038568" y="1775883"/>
                  <a:pt x="1029401" y="1788477"/>
                  <a:pt x="1026166" y="1802495"/>
                </a:cubicBezTo>
                <a:cubicBezTo>
                  <a:pt x="1015734" y="1847700"/>
                  <a:pt x="1010121" y="1893964"/>
                  <a:pt x="998870" y="1938972"/>
                </a:cubicBezTo>
                <a:cubicBezTo>
                  <a:pt x="994321" y="1957169"/>
                  <a:pt x="992612" y="1976323"/>
                  <a:pt x="985223" y="1993563"/>
                </a:cubicBezTo>
                <a:cubicBezTo>
                  <a:pt x="978762" y="2008640"/>
                  <a:pt x="966065" y="2020265"/>
                  <a:pt x="957927" y="2034507"/>
                </a:cubicBezTo>
                <a:cubicBezTo>
                  <a:pt x="925799" y="2090731"/>
                  <a:pt x="925704" y="2103881"/>
                  <a:pt x="903336" y="2170984"/>
                </a:cubicBezTo>
                <a:lnTo>
                  <a:pt x="876041" y="2252871"/>
                </a:lnTo>
                <a:cubicBezTo>
                  <a:pt x="871492" y="2266519"/>
                  <a:pt x="870373" y="2281844"/>
                  <a:pt x="862393" y="2293814"/>
                </a:cubicBezTo>
                <a:cubicBezTo>
                  <a:pt x="844196" y="2321110"/>
                  <a:pt x="818176" y="2344579"/>
                  <a:pt x="807802" y="2375701"/>
                </a:cubicBezTo>
                <a:lnTo>
                  <a:pt x="780506" y="2457587"/>
                </a:lnTo>
                <a:cubicBezTo>
                  <a:pt x="775957" y="2493981"/>
                  <a:pt x="776508" y="2531384"/>
                  <a:pt x="766858" y="2566769"/>
                </a:cubicBezTo>
                <a:cubicBezTo>
                  <a:pt x="758238" y="2598376"/>
                  <a:pt x="725438" y="2621599"/>
                  <a:pt x="698620" y="2635008"/>
                </a:cubicBezTo>
                <a:cubicBezTo>
                  <a:pt x="685753" y="2641442"/>
                  <a:pt x="671324" y="2644107"/>
                  <a:pt x="657676" y="2648656"/>
                </a:cubicBezTo>
                <a:cubicBezTo>
                  <a:pt x="634930" y="2644107"/>
                  <a:pt x="610555" y="2644607"/>
                  <a:pt x="589438" y="2635008"/>
                </a:cubicBezTo>
                <a:cubicBezTo>
                  <a:pt x="539063" y="2612110"/>
                  <a:pt x="519605" y="2573393"/>
                  <a:pt x="466608" y="2566769"/>
                </a:cubicBezTo>
                <a:cubicBezTo>
                  <a:pt x="407751" y="2559412"/>
                  <a:pt x="348327" y="2557671"/>
                  <a:pt x="289187" y="2553122"/>
                </a:cubicBezTo>
                <a:cubicBezTo>
                  <a:pt x="212841" y="2527673"/>
                  <a:pt x="237226" y="2529598"/>
                  <a:pt x="111766" y="2553122"/>
                </a:cubicBezTo>
                <a:cubicBezTo>
                  <a:pt x="83487" y="2558424"/>
                  <a:pt x="29879" y="2580417"/>
                  <a:pt x="29879" y="2580417"/>
                </a:cubicBezTo>
                <a:cubicBezTo>
                  <a:pt x="20781" y="2594065"/>
                  <a:pt x="3494" y="2604983"/>
                  <a:pt x="2584" y="2621360"/>
                </a:cubicBezTo>
                <a:cubicBezTo>
                  <a:pt x="-960" y="2685150"/>
                  <a:pt x="-12411" y="2852472"/>
                  <a:pt x="70823" y="2907963"/>
                </a:cubicBezTo>
                <a:lnTo>
                  <a:pt x="111766" y="2935259"/>
                </a:lnTo>
                <a:cubicBezTo>
                  <a:pt x="120864" y="2948907"/>
                  <a:pt x="127463" y="2964604"/>
                  <a:pt x="139061" y="2976202"/>
                </a:cubicBezTo>
                <a:cubicBezTo>
                  <a:pt x="150660" y="2987801"/>
                  <a:pt x="171311" y="2989588"/>
                  <a:pt x="180005" y="3003498"/>
                </a:cubicBezTo>
                <a:cubicBezTo>
                  <a:pt x="225053" y="3075574"/>
                  <a:pt x="184177" y="3075909"/>
                  <a:pt x="234596" y="3126328"/>
                </a:cubicBezTo>
                <a:cubicBezTo>
                  <a:pt x="273706" y="3165438"/>
                  <a:pt x="272085" y="3145073"/>
                  <a:pt x="316482" y="3167271"/>
                </a:cubicBezTo>
                <a:cubicBezTo>
                  <a:pt x="331153" y="3174606"/>
                  <a:pt x="342437" y="3187904"/>
                  <a:pt x="357426" y="3194566"/>
                </a:cubicBezTo>
                <a:cubicBezTo>
                  <a:pt x="383718" y="3206251"/>
                  <a:pt x="412017" y="3212763"/>
                  <a:pt x="439312" y="3221862"/>
                </a:cubicBezTo>
                <a:lnTo>
                  <a:pt x="480255" y="3235510"/>
                </a:lnTo>
                <a:lnTo>
                  <a:pt x="684972" y="3303748"/>
                </a:lnTo>
                <a:lnTo>
                  <a:pt x="725915" y="3317396"/>
                </a:lnTo>
                <a:cubicBezTo>
                  <a:pt x="739563" y="3321945"/>
                  <a:pt x="754888" y="3323064"/>
                  <a:pt x="766858" y="3331044"/>
                </a:cubicBezTo>
                <a:cubicBezTo>
                  <a:pt x="780506" y="3340142"/>
                  <a:pt x="792726" y="3351878"/>
                  <a:pt x="807802" y="3358339"/>
                </a:cubicBezTo>
                <a:cubicBezTo>
                  <a:pt x="825042" y="3365728"/>
                  <a:pt x="844358" y="3366834"/>
                  <a:pt x="862393" y="3371987"/>
                </a:cubicBezTo>
                <a:cubicBezTo>
                  <a:pt x="876225" y="3375939"/>
                  <a:pt x="889688" y="3381086"/>
                  <a:pt x="903336" y="3385635"/>
                </a:cubicBezTo>
                <a:cubicBezTo>
                  <a:pt x="1011475" y="3349588"/>
                  <a:pt x="956842" y="3363069"/>
                  <a:pt x="1067109" y="3344692"/>
                </a:cubicBezTo>
                <a:cubicBezTo>
                  <a:pt x="1106132" y="3331684"/>
                  <a:pt x="1119801" y="3325965"/>
                  <a:pt x="1162643" y="3317396"/>
                </a:cubicBezTo>
                <a:cubicBezTo>
                  <a:pt x="1189778" y="3311969"/>
                  <a:pt x="1217234" y="3308297"/>
                  <a:pt x="1244530" y="3303748"/>
                </a:cubicBezTo>
                <a:cubicBezTo>
                  <a:pt x="1258178" y="3294650"/>
                  <a:pt x="1270115" y="3282212"/>
                  <a:pt x="1285473" y="3276453"/>
                </a:cubicBezTo>
                <a:cubicBezTo>
                  <a:pt x="1347772" y="3253091"/>
                  <a:pt x="1344138" y="3274415"/>
                  <a:pt x="1394655" y="3249157"/>
                </a:cubicBezTo>
                <a:cubicBezTo>
                  <a:pt x="1500482" y="3196244"/>
                  <a:pt x="1373631" y="3242518"/>
                  <a:pt x="1476542" y="3208214"/>
                </a:cubicBezTo>
                <a:cubicBezTo>
                  <a:pt x="1485641" y="3194566"/>
                  <a:pt x="1492240" y="3178869"/>
                  <a:pt x="1503838" y="3167271"/>
                </a:cubicBezTo>
                <a:cubicBezTo>
                  <a:pt x="1527766" y="3143343"/>
                  <a:pt x="1554641" y="3135209"/>
                  <a:pt x="1585724" y="3126328"/>
                </a:cubicBezTo>
                <a:cubicBezTo>
                  <a:pt x="1615527" y="3117813"/>
                  <a:pt x="1680408" y="3103053"/>
                  <a:pt x="1708554" y="3099032"/>
                </a:cubicBezTo>
                <a:cubicBezTo>
                  <a:pt x="1749335" y="3093206"/>
                  <a:pt x="1790441" y="3089933"/>
                  <a:pt x="1831384" y="3085384"/>
                </a:cubicBezTo>
                <a:lnTo>
                  <a:pt x="1913270" y="3030793"/>
                </a:lnTo>
                <a:cubicBezTo>
                  <a:pt x="1926918" y="3021694"/>
                  <a:pt x="1938653" y="3008685"/>
                  <a:pt x="1954214" y="3003498"/>
                </a:cubicBezTo>
                <a:lnTo>
                  <a:pt x="1995157" y="2989850"/>
                </a:lnTo>
                <a:cubicBezTo>
                  <a:pt x="2025339" y="2959668"/>
                  <a:pt x="2039043" y="2940611"/>
                  <a:pt x="2077043" y="2921611"/>
                </a:cubicBezTo>
                <a:cubicBezTo>
                  <a:pt x="2089910" y="2915177"/>
                  <a:pt x="2104339" y="2912512"/>
                  <a:pt x="2117987" y="2907963"/>
                </a:cubicBezTo>
                <a:cubicBezTo>
                  <a:pt x="2136184" y="2880668"/>
                  <a:pt x="2177971" y="2858436"/>
                  <a:pt x="2172578" y="2826077"/>
                </a:cubicBezTo>
                <a:cubicBezTo>
                  <a:pt x="2168029" y="2798781"/>
                  <a:pt x="2169573" y="2769734"/>
                  <a:pt x="2158930" y="2744190"/>
                </a:cubicBezTo>
                <a:cubicBezTo>
                  <a:pt x="2142743" y="2705342"/>
                  <a:pt x="2098641" y="2650731"/>
                  <a:pt x="2063396" y="2621360"/>
                </a:cubicBezTo>
                <a:cubicBezTo>
                  <a:pt x="2050795" y="2610859"/>
                  <a:pt x="2036100" y="2603163"/>
                  <a:pt x="2022452" y="2594065"/>
                </a:cubicBezTo>
                <a:cubicBezTo>
                  <a:pt x="1994180" y="2509246"/>
                  <a:pt x="2018306" y="2590548"/>
                  <a:pt x="1995157" y="2443939"/>
                </a:cubicBezTo>
                <a:cubicBezTo>
                  <a:pt x="1987224" y="2393699"/>
                  <a:pt x="1976960" y="2343856"/>
                  <a:pt x="1967861" y="2293814"/>
                </a:cubicBezTo>
                <a:cubicBezTo>
                  <a:pt x="1977797" y="2164649"/>
                  <a:pt x="1971290" y="2119761"/>
                  <a:pt x="2008805" y="2007211"/>
                </a:cubicBezTo>
                <a:cubicBezTo>
                  <a:pt x="2013354" y="1993563"/>
                  <a:pt x="2015466" y="1978844"/>
                  <a:pt x="2022452" y="1966268"/>
                </a:cubicBezTo>
                <a:cubicBezTo>
                  <a:pt x="2038383" y="1937591"/>
                  <a:pt x="2066669" y="1915503"/>
                  <a:pt x="2077043" y="1884381"/>
                </a:cubicBezTo>
                <a:cubicBezTo>
                  <a:pt x="2114713" y="1771375"/>
                  <a:pt x="2088380" y="1826433"/>
                  <a:pt x="2158930" y="1720608"/>
                </a:cubicBezTo>
                <a:cubicBezTo>
                  <a:pt x="2168029" y="1706960"/>
                  <a:pt x="2172578" y="1688764"/>
                  <a:pt x="2186226" y="1679665"/>
                </a:cubicBezTo>
                <a:lnTo>
                  <a:pt x="2227169" y="1652369"/>
                </a:lnTo>
                <a:cubicBezTo>
                  <a:pt x="2236267" y="1638721"/>
                  <a:pt x="2242866" y="1623024"/>
                  <a:pt x="2254464" y="1611426"/>
                </a:cubicBezTo>
                <a:cubicBezTo>
                  <a:pt x="2288489" y="1577402"/>
                  <a:pt x="2305255" y="1583907"/>
                  <a:pt x="2349999" y="1570483"/>
                </a:cubicBezTo>
                <a:cubicBezTo>
                  <a:pt x="2377557" y="1562215"/>
                  <a:pt x="2431885" y="1543187"/>
                  <a:pt x="2431885" y="1543187"/>
                </a:cubicBezTo>
                <a:cubicBezTo>
                  <a:pt x="2495575" y="1447653"/>
                  <a:pt x="2459181" y="1479498"/>
                  <a:pt x="2527420" y="1434005"/>
                </a:cubicBezTo>
                <a:cubicBezTo>
                  <a:pt x="2536518" y="1420357"/>
                  <a:pt x="2541907" y="1403309"/>
                  <a:pt x="2554715" y="1393062"/>
                </a:cubicBezTo>
                <a:cubicBezTo>
                  <a:pt x="2565948" y="1384075"/>
                  <a:pt x="2581314" y="1380517"/>
                  <a:pt x="2595658" y="1379414"/>
                </a:cubicBezTo>
                <a:cubicBezTo>
                  <a:pt x="2700081" y="1371381"/>
                  <a:pt x="2804924" y="1370315"/>
                  <a:pt x="2909557" y="1365766"/>
                </a:cubicBezTo>
                <a:cubicBezTo>
                  <a:pt x="2936852" y="1356668"/>
                  <a:pt x="2975483" y="1362410"/>
                  <a:pt x="2991443" y="1338471"/>
                </a:cubicBezTo>
                <a:cubicBezTo>
                  <a:pt x="3027838" y="1283880"/>
                  <a:pt x="3005091" y="1306627"/>
                  <a:pt x="3059682" y="1270232"/>
                </a:cubicBezTo>
                <a:cubicBezTo>
                  <a:pt x="3082813" y="1200839"/>
                  <a:pt x="3107077" y="1168740"/>
                  <a:pt x="3073330" y="1092811"/>
                </a:cubicBezTo>
                <a:cubicBezTo>
                  <a:pt x="3066668" y="1077822"/>
                  <a:pt x="3046035" y="1074614"/>
                  <a:pt x="3032387" y="1065516"/>
                </a:cubicBezTo>
                <a:cubicBezTo>
                  <a:pt x="3024261" y="1041137"/>
                  <a:pt x="3001486" y="970143"/>
                  <a:pt x="2991443" y="956333"/>
                </a:cubicBezTo>
                <a:cubicBezTo>
                  <a:pt x="2932526" y="875322"/>
                  <a:pt x="2933826" y="882537"/>
                  <a:pt x="2868614" y="860799"/>
                </a:cubicBezTo>
                <a:cubicBezTo>
                  <a:pt x="2859515" y="847151"/>
                  <a:pt x="2854126" y="830103"/>
                  <a:pt x="2841318" y="819856"/>
                </a:cubicBezTo>
                <a:cubicBezTo>
                  <a:pt x="2830084" y="810869"/>
                  <a:pt x="2813242" y="812642"/>
                  <a:pt x="2800375" y="806208"/>
                </a:cubicBezTo>
                <a:cubicBezTo>
                  <a:pt x="2785704" y="798873"/>
                  <a:pt x="2773080" y="788011"/>
                  <a:pt x="2759432" y="778913"/>
                </a:cubicBezTo>
                <a:cubicBezTo>
                  <a:pt x="2728697" y="686709"/>
                  <a:pt x="2771322" y="786651"/>
                  <a:pt x="2704841" y="710674"/>
                </a:cubicBezTo>
                <a:cubicBezTo>
                  <a:pt x="2683238" y="685985"/>
                  <a:pt x="2650249" y="628787"/>
                  <a:pt x="2650249" y="628787"/>
                </a:cubicBezTo>
                <a:cubicBezTo>
                  <a:pt x="2608509" y="503561"/>
                  <a:pt x="2678280" y="698498"/>
                  <a:pt x="2595658" y="533253"/>
                </a:cubicBezTo>
                <a:cubicBezTo>
                  <a:pt x="2582791" y="507518"/>
                  <a:pt x="2577461" y="478662"/>
                  <a:pt x="2568363" y="451366"/>
                </a:cubicBezTo>
                <a:lnTo>
                  <a:pt x="2554715" y="410423"/>
                </a:lnTo>
                <a:cubicBezTo>
                  <a:pt x="2550166" y="396775"/>
                  <a:pt x="2547500" y="382347"/>
                  <a:pt x="2541067" y="369480"/>
                </a:cubicBezTo>
                <a:cubicBezTo>
                  <a:pt x="2531969" y="351283"/>
                  <a:pt x="2524239" y="332335"/>
                  <a:pt x="2513772" y="314889"/>
                </a:cubicBezTo>
                <a:cubicBezTo>
                  <a:pt x="2496894" y="286759"/>
                  <a:pt x="2485425" y="252685"/>
                  <a:pt x="2459181" y="233002"/>
                </a:cubicBezTo>
                <a:cubicBezTo>
                  <a:pt x="2440984" y="219354"/>
                  <a:pt x="2421860" y="206862"/>
                  <a:pt x="2404590" y="192059"/>
                </a:cubicBezTo>
                <a:cubicBezTo>
                  <a:pt x="2389936" y="179498"/>
                  <a:pt x="2379705" y="161822"/>
                  <a:pt x="2363646" y="151116"/>
                </a:cubicBezTo>
                <a:cubicBezTo>
                  <a:pt x="2344532" y="138374"/>
                  <a:pt x="2266126" y="127001"/>
                  <a:pt x="2254464" y="123820"/>
                </a:cubicBezTo>
                <a:cubicBezTo>
                  <a:pt x="2226706" y="116250"/>
                  <a:pt x="2199873" y="105623"/>
                  <a:pt x="2172578" y="96525"/>
                </a:cubicBezTo>
                <a:lnTo>
                  <a:pt x="2049748" y="55581"/>
                </a:lnTo>
                <a:cubicBezTo>
                  <a:pt x="2010720" y="42571"/>
                  <a:pt x="1997063" y="36856"/>
                  <a:pt x="1954214" y="28286"/>
                </a:cubicBezTo>
                <a:cubicBezTo>
                  <a:pt x="1852316" y="7907"/>
                  <a:pt x="1760871" y="-3559"/>
                  <a:pt x="1708554" y="990"/>
                </a:cubicBezTo>
                <a:close/>
              </a:path>
            </a:pathLst>
          </a:custGeom>
          <a:solidFill>
            <a:srgbClr val="92D050">
              <a:alpha val="6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078697" y="886061"/>
            <a:ext cx="1422398" cy="400110"/>
          </a:xfrm>
          <a:prstGeom prst="rect">
            <a:avLst/>
          </a:prstGeom>
          <a:solidFill>
            <a:srgbClr val="FFFFFF">
              <a:alpha val="7098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(Новгород)</a:t>
            </a:r>
            <a:endParaRPr lang="ru-RU" sz="2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162565" y="3419140"/>
            <a:ext cx="767263" cy="415880"/>
          </a:xfrm>
          <a:prstGeom prst="rect">
            <a:avLst/>
          </a:prstGeom>
          <a:solidFill>
            <a:srgbClr val="FFFFFF">
              <a:alpha val="7098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Киев</a:t>
            </a:r>
            <a:endParaRPr lang="ru-RU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477799" y="2152173"/>
            <a:ext cx="1441615" cy="400110"/>
          </a:xfrm>
          <a:prstGeom prst="rect">
            <a:avLst/>
          </a:prstGeom>
          <a:solidFill>
            <a:srgbClr val="FFFFFF">
              <a:alpha val="7098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(Смоленск)</a:t>
            </a:r>
            <a:endParaRPr lang="ru-RU" sz="2000" b="1" dirty="0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65443" y="1718579"/>
            <a:ext cx="3837817" cy="4997065"/>
          </a:xfrm>
          <a:prstGeom prst="wedgeRoundRectCallout">
            <a:avLst>
              <a:gd name="adj1" fmla="val 62072"/>
              <a:gd name="adj2" fmla="val -1995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Полюдье</a:t>
            </a:r>
            <a:endParaRPr lang="ru-RU" dirty="0"/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6545179" y="52001"/>
            <a:ext cx="5585928" cy="3493304"/>
          </a:xfrm>
          <a:prstGeom prst="wedgeRoundRectCallout">
            <a:avLst>
              <a:gd name="adj1" fmla="val -90541"/>
              <a:gd name="adj2" fmla="val 13529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dirty="0" smtClean="0"/>
              <a:t>Поход на Царьград</a:t>
            </a:r>
            <a:endParaRPr lang="ru-RU" dirty="0"/>
          </a:p>
        </p:txBody>
      </p:sp>
      <p:sp>
        <p:nvSpPr>
          <p:cNvPr id="2" name="Полилиния 1"/>
          <p:cNvSpPr/>
          <p:nvPr/>
        </p:nvSpPr>
        <p:spPr>
          <a:xfrm>
            <a:off x="4012442" y="491306"/>
            <a:ext cx="1842448" cy="5923142"/>
          </a:xfrm>
          <a:custGeom>
            <a:avLst/>
            <a:gdLst>
              <a:gd name="connsiteX0" fmla="*/ 0 w 1842448"/>
              <a:gd name="connsiteY0" fmla="*/ 27309 h 5923142"/>
              <a:gd name="connsiteX1" fmla="*/ 354842 w 1842448"/>
              <a:gd name="connsiteY1" fmla="*/ 13661 h 5923142"/>
              <a:gd name="connsiteX2" fmla="*/ 409433 w 1842448"/>
              <a:gd name="connsiteY2" fmla="*/ 27309 h 5923142"/>
              <a:gd name="connsiteX3" fmla="*/ 491319 w 1842448"/>
              <a:gd name="connsiteY3" fmla="*/ 54604 h 5923142"/>
              <a:gd name="connsiteX4" fmla="*/ 545910 w 1842448"/>
              <a:gd name="connsiteY4" fmla="*/ 68252 h 5923142"/>
              <a:gd name="connsiteX5" fmla="*/ 982639 w 1842448"/>
              <a:gd name="connsiteY5" fmla="*/ 81900 h 5923142"/>
              <a:gd name="connsiteX6" fmla="*/ 1119116 w 1842448"/>
              <a:gd name="connsiteY6" fmla="*/ 109195 h 5923142"/>
              <a:gd name="connsiteX7" fmla="*/ 1160059 w 1842448"/>
              <a:gd name="connsiteY7" fmla="*/ 136491 h 5923142"/>
              <a:gd name="connsiteX8" fmla="*/ 1241946 w 1842448"/>
              <a:gd name="connsiteY8" fmla="*/ 163787 h 5923142"/>
              <a:gd name="connsiteX9" fmla="*/ 1460310 w 1842448"/>
              <a:gd name="connsiteY9" fmla="*/ 150139 h 5923142"/>
              <a:gd name="connsiteX10" fmla="*/ 1501254 w 1842448"/>
              <a:gd name="connsiteY10" fmla="*/ 109195 h 5923142"/>
              <a:gd name="connsiteX11" fmla="*/ 1665027 w 1842448"/>
              <a:gd name="connsiteY11" fmla="*/ 122843 h 5923142"/>
              <a:gd name="connsiteX12" fmla="*/ 1651379 w 1842448"/>
              <a:gd name="connsiteY12" fmla="*/ 245673 h 5923142"/>
              <a:gd name="connsiteX13" fmla="*/ 1596788 w 1842448"/>
              <a:gd name="connsiteY13" fmla="*/ 382151 h 5923142"/>
              <a:gd name="connsiteX14" fmla="*/ 1583140 w 1842448"/>
              <a:gd name="connsiteY14" fmla="*/ 423094 h 5923142"/>
              <a:gd name="connsiteX15" fmla="*/ 1542197 w 1842448"/>
              <a:gd name="connsiteY15" fmla="*/ 436742 h 5923142"/>
              <a:gd name="connsiteX16" fmla="*/ 1514901 w 1842448"/>
              <a:gd name="connsiteY16" fmla="*/ 518628 h 5923142"/>
              <a:gd name="connsiteX17" fmla="*/ 1501254 w 1842448"/>
              <a:gd name="connsiteY17" fmla="*/ 764288 h 5923142"/>
              <a:gd name="connsiteX18" fmla="*/ 1473958 w 1842448"/>
              <a:gd name="connsiteY18" fmla="*/ 805231 h 5923142"/>
              <a:gd name="connsiteX19" fmla="*/ 1433015 w 1842448"/>
              <a:gd name="connsiteY19" fmla="*/ 818879 h 5923142"/>
              <a:gd name="connsiteX20" fmla="*/ 1378424 w 1842448"/>
              <a:gd name="connsiteY20" fmla="*/ 900766 h 5923142"/>
              <a:gd name="connsiteX21" fmla="*/ 1351128 w 1842448"/>
              <a:gd name="connsiteY21" fmla="*/ 941709 h 5923142"/>
              <a:gd name="connsiteX22" fmla="*/ 1337480 w 1842448"/>
              <a:gd name="connsiteY22" fmla="*/ 982652 h 5923142"/>
              <a:gd name="connsiteX23" fmla="*/ 1255594 w 1842448"/>
              <a:gd name="connsiteY23" fmla="*/ 1050891 h 5923142"/>
              <a:gd name="connsiteX24" fmla="*/ 1228298 w 1842448"/>
              <a:gd name="connsiteY24" fmla="*/ 1132778 h 5923142"/>
              <a:gd name="connsiteX25" fmla="*/ 1214651 w 1842448"/>
              <a:gd name="connsiteY25" fmla="*/ 1173721 h 5923142"/>
              <a:gd name="connsiteX26" fmla="*/ 1187355 w 1842448"/>
              <a:gd name="connsiteY26" fmla="*/ 1269255 h 5923142"/>
              <a:gd name="connsiteX27" fmla="*/ 1201003 w 1842448"/>
              <a:gd name="connsiteY27" fmla="*/ 1514915 h 5923142"/>
              <a:gd name="connsiteX28" fmla="*/ 1269242 w 1842448"/>
              <a:gd name="connsiteY28" fmla="*/ 1569506 h 5923142"/>
              <a:gd name="connsiteX29" fmla="*/ 1351128 w 1842448"/>
              <a:gd name="connsiteY29" fmla="*/ 1624097 h 5923142"/>
              <a:gd name="connsiteX30" fmla="*/ 1364776 w 1842448"/>
              <a:gd name="connsiteY30" fmla="*/ 1665040 h 5923142"/>
              <a:gd name="connsiteX31" fmla="*/ 1392071 w 1842448"/>
              <a:gd name="connsiteY31" fmla="*/ 1705984 h 5923142"/>
              <a:gd name="connsiteX32" fmla="*/ 1405719 w 1842448"/>
              <a:gd name="connsiteY32" fmla="*/ 1760575 h 5923142"/>
              <a:gd name="connsiteX33" fmla="*/ 1296537 w 1842448"/>
              <a:gd name="connsiteY33" fmla="*/ 1801518 h 5923142"/>
              <a:gd name="connsiteX34" fmla="*/ 1214651 w 1842448"/>
              <a:gd name="connsiteY34" fmla="*/ 1828813 h 5923142"/>
              <a:gd name="connsiteX35" fmla="*/ 1173707 w 1842448"/>
              <a:gd name="connsiteY35" fmla="*/ 1856109 h 5923142"/>
              <a:gd name="connsiteX36" fmla="*/ 1119116 w 1842448"/>
              <a:gd name="connsiteY36" fmla="*/ 1978939 h 5923142"/>
              <a:gd name="connsiteX37" fmla="*/ 1091821 w 1842448"/>
              <a:gd name="connsiteY37" fmla="*/ 2019882 h 5923142"/>
              <a:gd name="connsiteX38" fmla="*/ 1064525 w 1842448"/>
              <a:gd name="connsiteY38" fmla="*/ 2197303 h 5923142"/>
              <a:gd name="connsiteX39" fmla="*/ 1037230 w 1842448"/>
              <a:gd name="connsiteY39" fmla="*/ 2279190 h 5923142"/>
              <a:gd name="connsiteX40" fmla="*/ 1009934 w 1842448"/>
              <a:gd name="connsiteY40" fmla="*/ 2320133 h 5923142"/>
              <a:gd name="connsiteX41" fmla="*/ 1037230 w 1842448"/>
              <a:gd name="connsiteY41" fmla="*/ 2497554 h 5923142"/>
              <a:gd name="connsiteX42" fmla="*/ 1091821 w 1842448"/>
              <a:gd name="connsiteY42" fmla="*/ 2579440 h 5923142"/>
              <a:gd name="connsiteX43" fmla="*/ 1078173 w 1842448"/>
              <a:gd name="connsiteY43" fmla="*/ 2838748 h 5923142"/>
              <a:gd name="connsiteX44" fmla="*/ 1050877 w 1842448"/>
              <a:gd name="connsiteY44" fmla="*/ 2879691 h 5923142"/>
              <a:gd name="connsiteX45" fmla="*/ 1023582 w 1842448"/>
              <a:gd name="connsiteY45" fmla="*/ 2961578 h 5923142"/>
              <a:gd name="connsiteX46" fmla="*/ 955343 w 1842448"/>
              <a:gd name="connsiteY46" fmla="*/ 3084407 h 5923142"/>
              <a:gd name="connsiteX47" fmla="*/ 982639 w 1842448"/>
              <a:gd name="connsiteY47" fmla="*/ 3125351 h 5923142"/>
              <a:gd name="connsiteX48" fmla="*/ 1064525 w 1842448"/>
              <a:gd name="connsiteY48" fmla="*/ 3166294 h 5923142"/>
              <a:gd name="connsiteX49" fmla="*/ 1132764 w 1842448"/>
              <a:gd name="connsiteY49" fmla="*/ 3289124 h 5923142"/>
              <a:gd name="connsiteX50" fmla="*/ 1160059 w 1842448"/>
              <a:gd name="connsiteY50" fmla="*/ 3330067 h 5923142"/>
              <a:gd name="connsiteX51" fmla="*/ 1241946 w 1842448"/>
              <a:gd name="connsiteY51" fmla="*/ 3384658 h 5923142"/>
              <a:gd name="connsiteX52" fmla="*/ 1269242 w 1842448"/>
              <a:gd name="connsiteY52" fmla="*/ 3425601 h 5923142"/>
              <a:gd name="connsiteX53" fmla="*/ 1351128 w 1842448"/>
              <a:gd name="connsiteY53" fmla="*/ 3480193 h 5923142"/>
              <a:gd name="connsiteX54" fmla="*/ 1392071 w 1842448"/>
              <a:gd name="connsiteY54" fmla="*/ 3507488 h 5923142"/>
              <a:gd name="connsiteX55" fmla="*/ 1446662 w 1842448"/>
              <a:gd name="connsiteY55" fmla="*/ 3534784 h 5923142"/>
              <a:gd name="connsiteX56" fmla="*/ 1487606 w 1842448"/>
              <a:gd name="connsiteY56" fmla="*/ 3562079 h 5923142"/>
              <a:gd name="connsiteX57" fmla="*/ 1569492 w 1842448"/>
              <a:gd name="connsiteY57" fmla="*/ 3589375 h 5923142"/>
              <a:gd name="connsiteX58" fmla="*/ 1624083 w 1842448"/>
              <a:gd name="connsiteY58" fmla="*/ 3657613 h 5923142"/>
              <a:gd name="connsiteX59" fmla="*/ 1651379 w 1842448"/>
              <a:gd name="connsiteY59" fmla="*/ 3698557 h 5923142"/>
              <a:gd name="connsiteX60" fmla="*/ 1733265 w 1842448"/>
              <a:gd name="connsiteY60" fmla="*/ 3753148 h 5923142"/>
              <a:gd name="connsiteX61" fmla="*/ 1801504 w 1842448"/>
              <a:gd name="connsiteY61" fmla="*/ 3821387 h 5923142"/>
              <a:gd name="connsiteX62" fmla="*/ 1842448 w 1842448"/>
              <a:gd name="connsiteY62" fmla="*/ 3903273 h 5923142"/>
              <a:gd name="connsiteX63" fmla="*/ 1801504 w 1842448"/>
              <a:gd name="connsiteY63" fmla="*/ 4094342 h 5923142"/>
              <a:gd name="connsiteX64" fmla="*/ 1774209 w 1842448"/>
              <a:gd name="connsiteY64" fmla="*/ 4135285 h 5923142"/>
              <a:gd name="connsiteX65" fmla="*/ 1692322 w 1842448"/>
              <a:gd name="connsiteY65" fmla="*/ 4162581 h 5923142"/>
              <a:gd name="connsiteX66" fmla="*/ 1610436 w 1842448"/>
              <a:gd name="connsiteY66" fmla="*/ 4203524 h 5923142"/>
              <a:gd name="connsiteX67" fmla="*/ 1555845 w 1842448"/>
              <a:gd name="connsiteY67" fmla="*/ 4285410 h 5923142"/>
              <a:gd name="connsiteX68" fmla="*/ 1473958 w 1842448"/>
              <a:gd name="connsiteY68" fmla="*/ 4353649 h 5923142"/>
              <a:gd name="connsiteX69" fmla="*/ 1433015 w 1842448"/>
              <a:gd name="connsiteY69" fmla="*/ 4380945 h 5923142"/>
              <a:gd name="connsiteX70" fmla="*/ 955343 w 1842448"/>
              <a:gd name="connsiteY70" fmla="*/ 4421888 h 5923142"/>
              <a:gd name="connsiteX71" fmla="*/ 914400 w 1842448"/>
              <a:gd name="connsiteY71" fmla="*/ 4435536 h 5923142"/>
              <a:gd name="connsiteX72" fmla="*/ 859809 w 1842448"/>
              <a:gd name="connsiteY72" fmla="*/ 4449184 h 5923142"/>
              <a:gd name="connsiteX73" fmla="*/ 777922 w 1842448"/>
              <a:gd name="connsiteY73" fmla="*/ 4503775 h 5923142"/>
              <a:gd name="connsiteX74" fmla="*/ 750627 w 1842448"/>
              <a:gd name="connsiteY74" fmla="*/ 4544718 h 5923142"/>
              <a:gd name="connsiteX75" fmla="*/ 736979 w 1842448"/>
              <a:gd name="connsiteY75" fmla="*/ 4585661 h 5923142"/>
              <a:gd name="connsiteX76" fmla="*/ 696036 w 1842448"/>
              <a:gd name="connsiteY76" fmla="*/ 4626604 h 5923142"/>
              <a:gd name="connsiteX77" fmla="*/ 682388 w 1842448"/>
              <a:gd name="connsiteY77" fmla="*/ 4681195 h 5923142"/>
              <a:gd name="connsiteX78" fmla="*/ 614149 w 1842448"/>
              <a:gd name="connsiteY78" fmla="*/ 4763082 h 5923142"/>
              <a:gd name="connsiteX79" fmla="*/ 532262 w 1842448"/>
              <a:gd name="connsiteY79" fmla="*/ 4817673 h 5923142"/>
              <a:gd name="connsiteX80" fmla="*/ 518615 w 1842448"/>
              <a:gd name="connsiteY80" fmla="*/ 4858616 h 5923142"/>
              <a:gd name="connsiteX81" fmla="*/ 504967 w 1842448"/>
              <a:gd name="connsiteY81" fmla="*/ 4913207 h 5923142"/>
              <a:gd name="connsiteX82" fmla="*/ 464024 w 1842448"/>
              <a:gd name="connsiteY82" fmla="*/ 4926855 h 5923142"/>
              <a:gd name="connsiteX83" fmla="*/ 423080 w 1842448"/>
              <a:gd name="connsiteY83" fmla="*/ 4954151 h 5923142"/>
              <a:gd name="connsiteX84" fmla="*/ 327546 w 1842448"/>
              <a:gd name="connsiteY84" fmla="*/ 4981446 h 5923142"/>
              <a:gd name="connsiteX85" fmla="*/ 313898 w 1842448"/>
              <a:gd name="connsiteY85" fmla="*/ 5199810 h 5923142"/>
              <a:gd name="connsiteX86" fmla="*/ 300251 w 1842448"/>
              <a:gd name="connsiteY86" fmla="*/ 5240754 h 5923142"/>
              <a:gd name="connsiteX87" fmla="*/ 245659 w 1842448"/>
              <a:gd name="connsiteY87" fmla="*/ 5322640 h 5923142"/>
              <a:gd name="connsiteX88" fmla="*/ 122830 w 1842448"/>
              <a:gd name="connsiteY88" fmla="*/ 5349936 h 5923142"/>
              <a:gd name="connsiteX89" fmla="*/ 81886 w 1842448"/>
              <a:gd name="connsiteY89" fmla="*/ 5377231 h 5923142"/>
              <a:gd name="connsiteX90" fmla="*/ 54591 w 1842448"/>
              <a:gd name="connsiteY90" fmla="*/ 5472766 h 5923142"/>
              <a:gd name="connsiteX91" fmla="*/ 68239 w 1842448"/>
              <a:gd name="connsiteY91" fmla="*/ 5650187 h 5923142"/>
              <a:gd name="connsiteX92" fmla="*/ 95534 w 1842448"/>
              <a:gd name="connsiteY92" fmla="*/ 5732073 h 5923142"/>
              <a:gd name="connsiteX93" fmla="*/ 109182 w 1842448"/>
              <a:gd name="connsiteY93" fmla="*/ 5923142 h 5923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1842448" h="5923142">
                <a:moveTo>
                  <a:pt x="0" y="27309"/>
                </a:moveTo>
                <a:cubicBezTo>
                  <a:pt x="245298" y="-7734"/>
                  <a:pt x="126954" y="-5330"/>
                  <a:pt x="354842" y="13661"/>
                </a:cubicBezTo>
                <a:cubicBezTo>
                  <a:pt x="373039" y="18210"/>
                  <a:pt x="391467" y="21919"/>
                  <a:pt x="409433" y="27309"/>
                </a:cubicBezTo>
                <a:cubicBezTo>
                  <a:pt x="436991" y="35576"/>
                  <a:pt x="463406" y="47626"/>
                  <a:pt x="491319" y="54604"/>
                </a:cubicBezTo>
                <a:cubicBezTo>
                  <a:pt x="509516" y="59153"/>
                  <a:pt x="527182" y="67212"/>
                  <a:pt x="545910" y="68252"/>
                </a:cubicBezTo>
                <a:cubicBezTo>
                  <a:pt x="691333" y="76331"/>
                  <a:pt x="837063" y="77351"/>
                  <a:pt x="982639" y="81900"/>
                </a:cubicBezTo>
                <a:cubicBezTo>
                  <a:pt x="1001104" y="84978"/>
                  <a:pt x="1093209" y="98092"/>
                  <a:pt x="1119116" y="109195"/>
                </a:cubicBezTo>
                <a:cubicBezTo>
                  <a:pt x="1134192" y="115656"/>
                  <a:pt x="1145070" y="129829"/>
                  <a:pt x="1160059" y="136491"/>
                </a:cubicBezTo>
                <a:cubicBezTo>
                  <a:pt x="1186351" y="148177"/>
                  <a:pt x="1241946" y="163787"/>
                  <a:pt x="1241946" y="163787"/>
                </a:cubicBezTo>
                <a:cubicBezTo>
                  <a:pt x="1314734" y="159238"/>
                  <a:pt x="1388944" y="165164"/>
                  <a:pt x="1460310" y="150139"/>
                </a:cubicBezTo>
                <a:cubicBezTo>
                  <a:pt x="1479197" y="146163"/>
                  <a:pt x="1482122" y="111746"/>
                  <a:pt x="1501254" y="109195"/>
                </a:cubicBezTo>
                <a:cubicBezTo>
                  <a:pt x="1555554" y="101955"/>
                  <a:pt x="1610436" y="118294"/>
                  <a:pt x="1665027" y="122843"/>
                </a:cubicBezTo>
                <a:cubicBezTo>
                  <a:pt x="1660478" y="163786"/>
                  <a:pt x="1659458" y="205278"/>
                  <a:pt x="1651379" y="245673"/>
                </a:cubicBezTo>
                <a:cubicBezTo>
                  <a:pt x="1635847" y="323329"/>
                  <a:pt x="1624082" y="318464"/>
                  <a:pt x="1596788" y="382151"/>
                </a:cubicBezTo>
                <a:cubicBezTo>
                  <a:pt x="1591121" y="395374"/>
                  <a:pt x="1593312" y="412922"/>
                  <a:pt x="1583140" y="423094"/>
                </a:cubicBezTo>
                <a:cubicBezTo>
                  <a:pt x="1572968" y="433266"/>
                  <a:pt x="1555845" y="432193"/>
                  <a:pt x="1542197" y="436742"/>
                </a:cubicBezTo>
                <a:cubicBezTo>
                  <a:pt x="1533098" y="464037"/>
                  <a:pt x="1516497" y="489900"/>
                  <a:pt x="1514901" y="518628"/>
                </a:cubicBezTo>
                <a:cubicBezTo>
                  <a:pt x="1510352" y="600515"/>
                  <a:pt x="1512852" y="683099"/>
                  <a:pt x="1501254" y="764288"/>
                </a:cubicBezTo>
                <a:cubicBezTo>
                  <a:pt x="1498934" y="780526"/>
                  <a:pt x="1486766" y="794984"/>
                  <a:pt x="1473958" y="805231"/>
                </a:cubicBezTo>
                <a:cubicBezTo>
                  <a:pt x="1462724" y="814218"/>
                  <a:pt x="1446663" y="814330"/>
                  <a:pt x="1433015" y="818879"/>
                </a:cubicBezTo>
                <a:lnTo>
                  <a:pt x="1378424" y="900766"/>
                </a:lnTo>
                <a:cubicBezTo>
                  <a:pt x="1369325" y="914414"/>
                  <a:pt x="1356315" y="926148"/>
                  <a:pt x="1351128" y="941709"/>
                </a:cubicBezTo>
                <a:cubicBezTo>
                  <a:pt x="1346579" y="955357"/>
                  <a:pt x="1345460" y="970682"/>
                  <a:pt x="1337480" y="982652"/>
                </a:cubicBezTo>
                <a:cubicBezTo>
                  <a:pt x="1316464" y="1014176"/>
                  <a:pt x="1285805" y="1030750"/>
                  <a:pt x="1255594" y="1050891"/>
                </a:cubicBezTo>
                <a:lnTo>
                  <a:pt x="1228298" y="1132778"/>
                </a:lnTo>
                <a:cubicBezTo>
                  <a:pt x="1223749" y="1146426"/>
                  <a:pt x="1218140" y="1159765"/>
                  <a:pt x="1214651" y="1173721"/>
                </a:cubicBezTo>
                <a:cubicBezTo>
                  <a:pt x="1197514" y="1242268"/>
                  <a:pt x="1206935" y="1210518"/>
                  <a:pt x="1187355" y="1269255"/>
                </a:cubicBezTo>
                <a:cubicBezTo>
                  <a:pt x="1191904" y="1351142"/>
                  <a:pt x="1189405" y="1433726"/>
                  <a:pt x="1201003" y="1514915"/>
                </a:cubicBezTo>
                <a:cubicBezTo>
                  <a:pt x="1208394" y="1566653"/>
                  <a:pt x="1237194" y="1551701"/>
                  <a:pt x="1269242" y="1569506"/>
                </a:cubicBezTo>
                <a:cubicBezTo>
                  <a:pt x="1297919" y="1585438"/>
                  <a:pt x="1351128" y="1624097"/>
                  <a:pt x="1351128" y="1624097"/>
                </a:cubicBezTo>
                <a:cubicBezTo>
                  <a:pt x="1355677" y="1637745"/>
                  <a:pt x="1358342" y="1652173"/>
                  <a:pt x="1364776" y="1665040"/>
                </a:cubicBezTo>
                <a:cubicBezTo>
                  <a:pt x="1372111" y="1679711"/>
                  <a:pt x="1385610" y="1690908"/>
                  <a:pt x="1392071" y="1705984"/>
                </a:cubicBezTo>
                <a:cubicBezTo>
                  <a:pt x="1399460" y="1723224"/>
                  <a:pt x="1401170" y="1742378"/>
                  <a:pt x="1405719" y="1760575"/>
                </a:cubicBezTo>
                <a:cubicBezTo>
                  <a:pt x="1334468" y="1808075"/>
                  <a:pt x="1396427" y="1774276"/>
                  <a:pt x="1296537" y="1801518"/>
                </a:cubicBezTo>
                <a:cubicBezTo>
                  <a:pt x="1268779" y="1809088"/>
                  <a:pt x="1214651" y="1828813"/>
                  <a:pt x="1214651" y="1828813"/>
                </a:cubicBezTo>
                <a:cubicBezTo>
                  <a:pt x="1201003" y="1837912"/>
                  <a:pt x="1185306" y="1844510"/>
                  <a:pt x="1173707" y="1856109"/>
                </a:cubicBezTo>
                <a:cubicBezTo>
                  <a:pt x="1118158" y="1911658"/>
                  <a:pt x="1173165" y="1897864"/>
                  <a:pt x="1119116" y="1978939"/>
                </a:cubicBezTo>
                <a:lnTo>
                  <a:pt x="1091821" y="2019882"/>
                </a:lnTo>
                <a:cubicBezTo>
                  <a:pt x="1085435" y="2070973"/>
                  <a:pt x="1078954" y="2144397"/>
                  <a:pt x="1064525" y="2197303"/>
                </a:cubicBezTo>
                <a:cubicBezTo>
                  <a:pt x="1056955" y="2225061"/>
                  <a:pt x="1053190" y="2255250"/>
                  <a:pt x="1037230" y="2279190"/>
                </a:cubicBezTo>
                <a:lnTo>
                  <a:pt x="1009934" y="2320133"/>
                </a:lnTo>
                <a:cubicBezTo>
                  <a:pt x="1011942" y="2340213"/>
                  <a:pt x="1013237" y="2454367"/>
                  <a:pt x="1037230" y="2497554"/>
                </a:cubicBezTo>
                <a:cubicBezTo>
                  <a:pt x="1053162" y="2526231"/>
                  <a:pt x="1091821" y="2579440"/>
                  <a:pt x="1091821" y="2579440"/>
                </a:cubicBezTo>
                <a:cubicBezTo>
                  <a:pt x="1087272" y="2665876"/>
                  <a:pt x="1089868" y="2752986"/>
                  <a:pt x="1078173" y="2838748"/>
                </a:cubicBezTo>
                <a:cubicBezTo>
                  <a:pt x="1075957" y="2855000"/>
                  <a:pt x="1057539" y="2864702"/>
                  <a:pt x="1050877" y="2879691"/>
                </a:cubicBezTo>
                <a:cubicBezTo>
                  <a:pt x="1039192" y="2905983"/>
                  <a:pt x="1039542" y="2937638"/>
                  <a:pt x="1023582" y="2961578"/>
                </a:cubicBezTo>
                <a:cubicBezTo>
                  <a:pt x="961011" y="3055434"/>
                  <a:pt x="979365" y="3012343"/>
                  <a:pt x="955343" y="3084407"/>
                </a:cubicBezTo>
                <a:cubicBezTo>
                  <a:pt x="964442" y="3098055"/>
                  <a:pt x="971040" y="3113752"/>
                  <a:pt x="982639" y="3125351"/>
                </a:cubicBezTo>
                <a:cubicBezTo>
                  <a:pt x="1009094" y="3151806"/>
                  <a:pt x="1031226" y="3155194"/>
                  <a:pt x="1064525" y="3166294"/>
                </a:cubicBezTo>
                <a:cubicBezTo>
                  <a:pt x="1088547" y="3238359"/>
                  <a:pt x="1070193" y="3195267"/>
                  <a:pt x="1132764" y="3289124"/>
                </a:cubicBezTo>
                <a:cubicBezTo>
                  <a:pt x="1141862" y="3302772"/>
                  <a:pt x="1146411" y="3320969"/>
                  <a:pt x="1160059" y="3330067"/>
                </a:cubicBezTo>
                <a:lnTo>
                  <a:pt x="1241946" y="3384658"/>
                </a:lnTo>
                <a:cubicBezTo>
                  <a:pt x="1251045" y="3398306"/>
                  <a:pt x="1256898" y="3414800"/>
                  <a:pt x="1269242" y="3425601"/>
                </a:cubicBezTo>
                <a:cubicBezTo>
                  <a:pt x="1293930" y="3447203"/>
                  <a:pt x="1323833" y="3461996"/>
                  <a:pt x="1351128" y="3480193"/>
                </a:cubicBezTo>
                <a:cubicBezTo>
                  <a:pt x="1364776" y="3489291"/>
                  <a:pt x="1377400" y="3500153"/>
                  <a:pt x="1392071" y="3507488"/>
                </a:cubicBezTo>
                <a:cubicBezTo>
                  <a:pt x="1410268" y="3516587"/>
                  <a:pt x="1428998" y="3524690"/>
                  <a:pt x="1446662" y="3534784"/>
                </a:cubicBezTo>
                <a:cubicBezTo>
                  <a:pt x="1460904" y="3542922"/>
                  <a:pt x="1472617" y="3555417"/>
                  <a:pt x="1487606" y="3562079"/>
                </a:cubicBezTo>
                <a:cubicBezTo>
                  <a:pt x="1513898" y="3573764"/>
                  <a:pt x="1569492" y="3589375"/>
                  <a:pt x="1569492" y="3589375"/>
                </a:cubicBezTo>
                <a:cubicBezTo>
                  <a:pt x="1596062" y="3669083"/>
                  <a:pt x="1562351" y="3595881"/>
                  <a:pt x="1624083" y="3657613"/>
                </a:cubicBezTo>
                <a:cubicBezTo>
                  <a:pt x="1635682" y="3669212"/>
                  <a:pt x="1639035" y="3687756"/>
                  <a:pt x="1651379" y="3698557"/>
                </a:cubicBezTo>
                <a:cubicBezTo>
                  <a:pt x="1676067" y="3720159"/>
                  <a:pt x="1733265" y="3753148"/>
                  <a:pt x="1733265" y="3753148"/>
                </a:cubicBezTo>
                <a:cubicBezTo>
                  <a:pt x="1806054" y="3862329"/>
                  <a:pt x="1710519" y="3730402"/>
                  <a:pt x="1801504" y="3821387"/>
                </a:cubicBezTo>
                <a:cubicBezTo>
                  <a:pt x="1827961" y="3847844"/>
                  <a:pt x="1831347" y="3869972"/>
                  <a:pt x="1842448" y="3903273"/>
                </a:cubicBezTo>
                <a:cubicBezTo>
                  <a:pt x="1836673" y="3949474"/>
                  <a:pt x="1831423" y="4049463"/>
                  <a:pt x="1801504" y="4094342"/>
                </a:cubicBezTo>
                <a:cubicBezTo>
                  <a:pt x="1792406" y="4107990"/>
                  <a:pt x="1788118" y="4126592"/>
                  <a:pt x="1774209" y="4135285"/>
                </a:cubicBezTo>
                <a:cubicBezTo>
                  <a:pt x="1749810" y="4150534"/>
                  <a:pt x="1716262" y="4146621"/>
                  <a:pt x="1692322" y="4162581"/>
                </a:cubicBezTo>
                <a:cubicBezTo>
                  <a:pt x="1639409" y="4197856"/>
                  <a:pt x="1666940" y="4184689"/>
                  <a:pt x="1610436" y="4203524"/>
                </a:cubicBezTo>
                <a:cubicBezTo>
                  <a:pt x="1592239" y="4230819"/>
                  <a:pt x="1583140" y="4267213"/>
                  <a:pt x="1555845" y="4285410"/>
                </a:cubicBezTo>
                <a:cubicBezTo>
                  <a:pt x="1454193" y="4353178"/>
                  <a:pt x="1579036" y="4266083"/>
                  <a:pt x="1473958" y="4353649"/>
                </a:cubicBezTo>
                <a:cubicBezTo>
                  <a:pt x="1461357" y="4364150"/>
                  <a:pt x="1448004" y="4374283"/>
                  <a:pt x="1433015" y="4380945"/>
                </a:cubicBezTo>
                <a:cubicBezTo>
                  <a:pt x="1282034" y="4448047"/>
                  <a:pt x="1122316" y="4416130"/>
                  <a:pt x="955343" y="4421888"/>
                </a:cubicBezTo>
                <a:cubicBezTo>
                  <a:pt x="941695" y="4426437"/>
                  <a:pt x="928232" y="4431584"/>
                  <a:pt x="914400" y="4435536"/>
                </a:cubicBezTo>
                <a:cubicBezTo>
                  <a:pt x="896365" y="4440689"/>
                  <a:pt x="876586" y="4440796"/>
                  <a:pt x="859809" y="4449184"/>
                </a:cubicBezTo>
                <a:cubicBezTo>
                  <a:pt x="830467" y="4463855"/>
                  <a:pt x="777922" y="4503775"/>
                  <a:pt x="777922" y="4503775"/>
                </a:cubicBezTo>
                <a:cubicBezTo>
                  <a:pt x="768824" y="4517423"/>
                  <a:pt x="757962" y="4530047"/>
                  <a:pt x="750627" y="4544718"/>
                </a:cubicBezTo>
                <a:cubicBezTo>
                  <a:pt x="744193" y="4557585"/>
                  <a:pt x="744959" y="4573691"/>
                  <a:pt x="736979" y="4585661"/>
                </a:cubicBezTo>
                <a:cubicBezTo>
                  <a:pt x="726273" y="4601720"/>
                  <a:pt x="709684" y="4612956"/>
                  <a:pt x="696036" y="4626604"/>
                </a:cubicBezTo>
                <a:cubicBezTo>
                  <a:pt x="691487" y="4644801"/>
                  <a:pt x="689777" y="4663955"/>
                  <a:pt x="682388" y="4681195"/>
                </a:cubicBezTo>
                <a:cubicBezTo>
                  <a:pt x="671123" y="4707480"/>
                  <a:pt x="635230" y="4746686"/>
                  <a:pt x="614149" y="4763082"/>
                </a:cubicBezTo>
                <a:cubicBezTo>
                  <a:pt x="588254" y="4783222"/>
                  <a:pt x="532262" y="4817673"/>
                  <a:pt x="532262" y="4817673"/>
                </a:cubicBezTo>
                <a:cubicBezTo>
                  <a:pt x="527713" y="4831321"/>
                  <a:pt x="522567" y="4844784"/>
                  <a:pt x="518615" y="4858616"/>
                </a:cubicBezTo>
                <a:cubicBezTo>
                  <a:pt x="513462" y="4876651"/>
                  <a:pt x="516684" y="4898560"/>
                  <a:pt x="504967" y="4913207"/>
                </a:cubicBezTo>
                <a:cubicBezTo>
                  <a:pt x="495980" y="4924441"/>
                  <a:pt x="476891" y="4920421"/>
                  <a:pt x="464024" y="4926855"/>
                </a:cubicBezTo>
                <a:cubicBezTo>
                  <a:pt x="449353" y="4934191"/>
                  <a:pt x="437751" y="4946815"/>
                  <a:pt x="423080" y="4954151"/>
                </a:cubicBezTo>
                <a:cubicBezTo>
                  <a:pt x="403505" y="4963938"/>
                  <a:pt x="345031" y="4977075"/>
                  <a:pt x="327546" y="4981446"/>
                </a:cubicBezTo>
                <a:cubicBezTo>
                  <a:pt x="322997" y="5054234"/>
                  <a:pt x="321533" y="5127281"/>
                  <a:pt x="313898" y="5199810"/>
                </a:cubicBezTo>
                <a:cubicBezTo>
                  <a:pt x="312392" y="5214117"/>
                  <a:pt x="307238" y="5228178"/>
                  <a:pt x="300251" y="5240754"/>
                </a:cubicBezTo>
                <a:cubicBezTo>
                  <a:pt x="284319" y="5269431"/>
                  <a:pt x="276781" y="5312266"/>
                  <a:pt x="245659" y="5322640"/>
                </a:cubicBezTo>
                <a:cubicBezTo>
                  <a:pt x="178464" y="5345039"/>
                  <a:pt x="218906" y="5333923"/>
                  <a:pt x="122830" y="5349936"/>
                </a:cubicBezTo>
                <a:cubicBezTo>
                  <a:pt x="109182" y="5359034"/>
                  <a:pt x="92133" y="5364423"/>
                  <a:pt x="81886" y="5377231"/>
                </a:cubicBezTo>
                <a:cubicBezTo>
                  <a:pt x="74769" y="5386128"/>
                  <a:pt x="55482" y="5469204"/>
                  <a:pt x="54591" y="5472766"/>
                </a:cubicBezTo>
                <a:cubicBezTo>
                  <a:pt x="59140" y="5531906"/>
                  <a:pt x="58988" y="5591598"/>
                  <a:pt x="68239" y="5650187"/>
                </a:cubicBezTo>
                <a:cubicBezTo>
                  <a:pt x="72726" y="5678607"/>
                  <a:pt x="95534" y="5732073"/>
                  <a:pt x="95534" y="5732073"/>
                </a:cubicBezTo>
                <a:cubicBezTo>
                  <a:pt x="109938" y="5904913"/>
                  <a:pt x="109182" y="5841066"/>
                  <a:pt x="109182" y="5923142"/>
                </a:cubicBezTo>
              </a:path>
            </a:pathLst>
          </a:custGeom>
          <a:noFill/>
          <a:ln w="76200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41" y="1"/>
            <a:ext cx="1283461" cy="1718578"/>
          </a:xfrm>
          <a:prstGeom prst="rect">
            <a:avLst/>
          </a:prstGeom>
        </p:spPr>
      </p:pic>
      <p:pic>
        <p:nvPicPr>
          <p:cNvPr id="7170" name="Picture 2" descr="Картинки по запросу Олег и царьград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6367" y="180337"/>
            <a:ext cx="5335636" cy="291483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олилиния 5"/>
          <p:cNvSpPr/>
          <p:nvPr/>
        </p:nvSpPr>
        <p:spPr>
          <a:xfrm>
            <a:off x="4331368" y="2277979"/>
            <a:ext cx="1507958" cy="1427747"/>
          </a:xfrm>
          <a:custGeom>
            <a:avLst/>
            <a:gdLst>
              <a:gd name="connsiteX0" fmla="*/ 625643 w 1507958"/>
              <a:gd name="connsiteY0" fmla="*/ 1427747 h 1427747"/>
              <a:gd name="connsiteX1" fmla="*/ 545432 w 1507958"/>
              <a:gd name="connsiteY1" fmla="*/ 1363579 h 1427747"/>
              <a:gd name="connsiteX2" fmla="*/ 513348 w 1507958"/>
              <a:gd name="connsiteY2" fmla="*/ 1315453 h 1427747"/>
              <a:gd name="connsiteX3" fmla="*/ 385011 w 1507958"/>
              <a:gd name="connsiteY3" fmla="*/ 1299410 h 1427747"/>
              <a:gd name="connsiteX4" fmla="*/ 240632 w 1507958"/>
              <a:gd name="connsiteY4" fmla="*/ 1251284 h 1427747"/>
              <a:gd name="connsiteX5" fmla="*/ 192506 w 1507958"/>
              <a:gd name="connsiteY5" fmla="*/ 1235242 h 1427747"/>
              <a:gd name="connsiteX6" fmla="*/ 96253 w 1507958"/>
              <a:gd name="connsiteY6" fmla="*/ 1187116 h 1427747"/>
              <a:gd name="connsiteX7" fmla="*/ 80211 w 1507958"/>
              <a:gd name="connsiteY7" fmla="*/ 1138989 h 1427747"/>
              <a:gd name="connsiteX8" fmla="*/ 0 w 1507958"/>
              <a:gd name="connsiteY8" fmla="*/ 1058779 h 1427747"/>
              <a:gd name="connsiteX9" fmla="*/ 16043 w 1507958"/>
              <a:gd name="connsiteY9" fmla="*/ 1010653 h 1427747"/>
              <a:gd name="connsiteX10" fmla="*/ 304800 w 1507958"/>
              <a:gd name="connsiteY10" fmla="*/ 962526 h 1427747"/>
              <a:gd name="connsiteX11" fmla="*/ 401053 w 1507958"/>
              <a:gd name="connsiteY11" fmla="*/ 914400 h 1427747"/>
              <a:gd name="connsiteX12" fmla="*/ 449179 w 1507958"/>
              <a:gd name="connsiteY12" fmla="*/ 882316 h 1427747"/>
              <a:gd name="connsiteX13" fmla="*/ 481264 w 1507958"/>
              <a:gd name="connsiteY13" fmla="*/ 834189 h 1427747"/>
              <a:gd name="connsiteX14" fmla="*/ 513348 w 1507958"/>
              <a:gd name="connsiteY14" fmla="*/ 513347 h 1427747"/>
              <a:gd name="connsiteX15" fmla="*/ 561474 w 1507958"/>
              <a:gd name="connsiteY15" fmla="*/ 481263 h 1427747"/>
              <a:gd name="connsiteX16" fmla="*/ 657727 w 1507958"/>
              <a:gd name="connsiteY16" fmla="*/ 417095 h 1427747"/>
              <a:gd name="connsiteX17" fmla="*/ 689811 w 1507958"/>
              <a:gd name="connsiteY17" fmla="*/ 385010 h 1427747"/>
              <a:gd name="connsiteX18" fmla="*/ 737937 w 1507958"/>
              <a:gd name="connsiteY18" fmla="*/ 96253 h 1427747"/>
              <a:gd name="connsiteX19" fmla="*/ 770021 w 1507958"/>
              <a:gd name="connsiteY19" fmla="*/ 64168 h 1427747"/>
              <a:gd name="connsiteX20" fmla="*/ 834190 w 1507958"/>
              <a:gd name="connsiteY20" fmla="*/ 48126 h 1427747"/>
              <a:gd name="connsiteX21" fmla="*/ 930443 w 1507958"/>
              <a:gd name="connsiteY21" fmla="*/ 0 h 1427747"/>
              <a:gd name="connsiteX22" fmla="*/ 1010653 w 1507958"/>
              <a:gd name="connsiteY22" fmla="*/ 16042 h 1427747"/>
              <a:gd name="connsiteX23" fmla="*/ 1058779 w 1507958"/>
              <a:gd name="connsiteY23" fmla="*/ 48126 h 1427747"/>
              <a:gd name="connsiteX24" fmla="*/ 1074821 w 1507958"/>
              <a:gd name="connsiteY24" fmla="*/ 96253 h 1427747"/>
              <a:gd name="connsiteX25" fmla="*/ 1106906 w 1507958"/>
              <a:gd name="connsiteY25" fmla="*/ 128337 h 1427747"/>
              <a:gd name="connsiteX26" fmla="*/ 1090864 w 1507958"/>
              <a:gd name="connsiteY26" fmla="*/ 208547 h 1427747"/>
              <a:gd name="connsiteX27" fmla="*/ 1058779 w 1507958"/>
              <a:gd name="connsiteY27" fmla="*/ 240632 h 1427747"/>
              <a:gd name="connsiteX28" fmla="*/ 978569 w 1507958"/>
              <a:gd name="connsiteY28" fmla="*/ 320842 h 1427747"/>
              <a:gd name="connsiteX29" fmla="*/ 962527 w 1507958"/>
              <a:gd name="connsiteY29" fmla="*/ 368968 h 1427747"/>
              <a:gd name="connsiteX30" fmla="*/ 978569 w 1507958"/>
              <a:gd name="connsiteY30" fmla="*/ 529389 h 1427747"/>
              <a:gd name="connsiteX31" fmla="*/ 1010653 w 1507958"/>
              <a:gd name="connsiteY31" fmla="*/ 561474 h 1427747"/>
              <a:gd name="connsiteX32" fmla="*/ 1122948 w 1507958"/>
              <a:gd name="connsiteY32" fmla="*/ 593558 h 1427747"/>
              <a:gd name="connsiteX33" fmla="*/ 1235243 w 1507958"/>
              <a:gd name="connsiteY33" fmla="*/ 641684 h 1427747"/>
              <a:gd name="connsiteX34" fmla="*/ 1395664 w 1507958"/>
              <a:gd name="connsiteY34" fmla="*/ 689810 h 1427747"/>
              <a:gd name="connsiteX35" fmla="*/ 1459832 w 1507958"/>
              <a:gd name="connsiteY35" fmla="*/ 770021 h 1427747"/>
              <a:gd name="connsiteX36" fmla="*/ 1475874 w 1507958"/>
              <a:gd name="connsiteY36" fmla="*/ 818147 h 1427747"/>
              <a:gd name="connsiteX37" fmla="*/ 1507958 w 1507958"/>
              <a:gd name="connsiteY37" fmla="*/ 866274 h 1427747"/>
              <a:gd name="connsiteX38" fmla="*/ 1491916 w 1507958"/>
              <a:gd name="connsiteY38" fmla="*/ 1058779 h 1427747"/>
              <a:gd name="connsiteX39" fmla="*/ 1443790 w 1507958"/>
              <a:gd name="connsiteY39" fmla="*/ 1074821 h 1427747"/>
              <a:gd name="connsiteX40" fmla="*/ 1315453 w 1507958"/>
              <a:gd name="connsiteY40" fmla="*/ 1090863 h 1427747"/>
              <a:gd name="connsiteX41" fmla="*/ 1122948 w 1507958"/>
              <a:gd name="connsiteY41" fmla="*/ 1138989 h 1427747"/>
              <a:gd name="connsiteX42" fmla="*/ 1026695 w 1507958"/>
              <a:gd name="connsiteY42" fmla="*/ 1203158 h 1427747"/>
              <a:gd name="connsiteX43" fmla="*/ 994611 w 1507958"/>
              <a:gd name="connsiteY43" fmla="*/ 1251284 h 1427747"/>
              <a:gd name="connsiteX44" fmla="*/ 946485 w 1507958"/>
              <a:gd name="connsiteY44" fmla="*/ 1267326 h 1427747"/>
              <a:gd name="connsiteX45" fmla="*/ 834190 w 1507958"/>
              <a:gd name="connsiteY45" fmla="*/ 1363579 h 1427747"/>
              <a:gd name="connsiteX46" fmla="*/ 818148 w 1507958"/>
              <a:gd name="connsiteY46" fmla="*/ 1363579 h 1427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507958" h="1427747">
                <a:moveTo>
                  <a:pt x="625643" y="1427747"/>
                </a:moveTo>
                <a:cubicBezTo>
                  <a:pt x="598906" y="1406358"/>
                  <a:pt x="569643" y="1387790"/>
                  <a:pt x="545432" y="1363579"/>
                </a:cubicBezTo>
                <a:cubicBezTo>
                  <a:pt x="531799" y="1349946"/>
                  <a:pt x="531249" y="1322614"/>
                  <a:pt x="513348" y="1315453"/>
                </a:cubicBezTo>
                <a:cubicBezTo>
                  <a:pt x="473320" y="1299441"/>
                  <a:pt x="427790" y="1304758"/>
                  <a:pt x="385011" y="1299410"/>
                </a:cubicBezTo>
                <a:lnTo>
                  <a:pt x="240632" y="1251284"/>
                </a:lnTo>
                <a:cubicBezTo>
                  <a:pt x="224590" y="1245937"/>
                  <a:pt x="206576" y="1244622"/>
                  <a:pt x="192506" y="1235242"/>
                </a:cubicBezTo>
                <a:cubicBezTo>
                  <a:pt x="130309" y="1193778"/>
                  <a:pt x="162670" y="1209255"/>
                  <a:pt x="96253" y="1187116"/>
                </a:cubicBezTo>
                <a:cubicBezTo>
                  <a:pt x="90906" y="1171074"/>
                  <a:pt x="90357" y="1152517"/>
                  <a:pt x="80211" y="1138989"/>
                </a:cubicBezTo>
                <a:cubicBezTo>
                  <a:pt x="57524" y="1108740"/>
                  <a:pt x="0" y="1058779"/>
                  <a:pt x="0" y="1058779"/>
                </a:cubicBezTo>
                <a:cubicBezTo>
                  <a:pt x="5348" y="1042737"/>
                  <a:pt x="7343" y="1025153"/>
                  <a:pt x="16043" y="1010653"/>
                </a:cubicBezTo>
                <a:cubicBezTo>
                  <a:pt x="70220" y="920358"/>
                  <a:pt x="251369" y="965865"/>
                  <a:pt x="304800" y="962526"/>
                </a:cubicBezTo>
                <a:cubicBezTo>
                  <a:pt x="442731" y="870574"/>
                  <a:pt x="268214" y="980820"/>
                  <a:pt x="401053" y="914400"/>
                </a:cubicBezTo>
                <a:cubicBezTo>
                  <a:pt x="418298" y="905778"/>
                  <a:pt x="433137" y="893011"/>
                  <a:pt x="449179" y="882316"/>
                </a:cubicBezTo>
                <a:cubicBezTo>
                  <a:pt x="459874" y="866274"/>
                  <a:pt x="472641" y="851434"/>
                  <a:pt x="481264" y="834189"/>
                </a:cubicBezTo>
                <a:cubicBezTo>
                  <a:pt x="523888" y="748941"/>
                  <a:pt x="508236" y="537628"/>
                  <a:pt x="513348" y="513347"/>
                </a:cubicBezTo>
                <a:cubicBezTo>
                  <a:pt x="517320" y="494480"/>
                  <a:pt x="546663" y="493606"/>
                  <a:pt x="561474" y="481263"/>
                </a:cubicBezTo>
                <a:cubicBezTo>
                  <a:pt x="641585" y="414504"/>
                  <a:pt x="573149" y="445287"/>
                  <a:pt x="657727" y="417095"/>
                </a:cubicBezTo>
                <a:cubicBezTo>
                  <a:pt x="668422" y="406400"/>
                  <a:pt x="687183" y="399905"/>
                  <a:pt x="689811" y="385010"/>
                </a:cubicBezTo>
                <a:cubicBezTo>
                  <a:pt x="725651" y="181917"/>
                  <a:pt x="656821" y="197649"/>
                  <a:pt x="737937" y="96253"/>
                </a:cubicBezTo>
                <a:cubicBezTo>
                  <a:pt x="747385" y="84442"/>
                  <a:pt x="756493" y="70932"/>
                  <a:pt x="770021" y="64168"/>
                </a:cubicBezTo>
                <a:cubicBezTo>
                  <a:pt x="789741" y="54308"/>
                  <a:pt x="812800" y="53473"/>
                  <a:pt x="834190" y="48126"/>
                </a:cubicBezTo>
                <a:cubicBezTo>
                  <a:pt x="858524" y="31904"/>
                  <a:pt x="897233" y="0"/>
                  <a:pt x="930443" y="0"/>
                </a:cubicBezTo>
                <a:cubicBezTo>
                  <a:pt x="957709" y="0"/>
                  <a:pt x="983916" y="10695"/>
                  <a:pt x="1010653" y="16042"/>
                </a:cubicBezTo>
                <a:cubicBezTo>
                  <a:pt x="1026695" y="26737"/>
                  <a:pt x="1046735" y="33071"/>
                  <a:pt x="1058779" y="48126"/>
                </a:cubicBezTo>
                <a:cubicBezTo>
                  <a:pt x="1069343" y="61331"/>
                  <a:pt x="1066121" y="81753"/>
                  <a:pt x="1074821" y="96253"/>
                </a:cubicBezTo>
                <a:cubicBezTo>
                  <a:pt x="1082603" y="109222"/>
                  <a:pt x="1096211" y="117642"/>
                  <a:pt x="1106906" y="128337"/>
                </a:cubicBezTo>
                <a:cubicBezTo>
                  <a:pt x="1101559" y="155074"/>
                  <a:pt x="1101605" y="183485"/>
                  <a:pt x="1090864" y="208547"/>
                </a:cubicBezTo>
                <a:cubicBezTo>
                  <a:pt x="1084906" y="222449"/>
                  <a:pt x="1068228" y="228821"/>
                  <a:pt x="1058779" y="240632"/>
                </a:cubicBezTo>
                <a:cubicBezTo>
                  <a:pt x="997666" y="317023"/>
                  <a:pt x="1061071" y="265841"/>
                  <a:pt x="978569" y="320842"/>
                </a:cubicBezTo>
                <a:cubicBezTo>
                  <a:pt x="973222" y="336884"/>
                  <a:pt x="962527" y="352058"/>
                  <a:pt x="962527" y="368968"/>
                </a:cubicBezTo>
                <a:cubicBezTo>
                  <a:pt x="962527" y="422708"/>
                  <a:pt x="965535" y="477253"/>
                  <a:pt x="978569" y="529389"/>
                </a:cubicBezTo>
                <a:cubicBezTo>
                  <a:pt x="982237" y="544062"/>
                  <a:pt x="997684" y="553692"/>
                  <a:pt x="1010653" y="561474"/>
                </a:cubicBezTo>
                <a:cubicBezTo>
                  <a:pt x="1027092" y="571337"/>
                  <a:pt x="1110962" y="590562"/>
                  <a:pt x="1122948" y="593558"/>
                </a:cubicBezTo>
                <a:cubicBezTo>
                  <a:pt x="1199302" y="644460"/>
                  <a:pt x="1141068" y="613432"/>
                  <a:pt x="1235243" y="641684"/>
                </a:cubicBezTo>
                <a:cubicBezTo>
                  <a:pt x="1430525" y="700268"/>
                  <a:pt x="1247761" y="652835"/>
                  <a:pt x="1395664" y="689810"/>
                </a:cubicBezTo>
                <a:cubicBezTo>
                  <a:pt x="1435986" y="810777"/>
                  <a:pt x="1376905" y="666362"/>
                  <a:pt x="1459832" y="770021"/>
                </a:cubicBezTo>
                <a:cubicBezTo>
                  <a:pt x="1470395" y="783225"/>
                  <a:pt x="1468312" y="803022"/>
                  <a:pt x="1475874" y="818147"/>
                </a:cubicBezTo>
                <a:cubicBezTo>
                  <a:pt x="1484496" y="835392"/>
                  <a:pt x="1497263" y="850232"/>
                  <a:pt x="1507958" y="866274"/>
                </a:cubicBezTo>
                <a:cubicBezTo>
                  <a:pt x="1502611" y="930442"/>
                  <a:pt x="1510852" y="997236"/>
                  <a:pt x="1491916" y="1058779"/>
                </a:cubicBezTo>
                <a:cubicBezTo>
                  <a:pt x="1486943" y="1074941"/>
                  <a:pt x="1460427" y="1071796"/>
                  <a:pt x="1443790" y="1074821"/>
                </a:cubicBezTo>
                <a:cubicBezTo>
                  <a:pt x="1401373" y="1082533"/>
                  <a:pt x="1358232" y="1085516"/>
                  <a:pt x="1315453" y="1090863"/>
                </a:cubicBezTo>
                <a:cubicBezTo>
                  <a:pt x="1188343" y="1133233"/>
                  <a:pt x="1252560" y="1117387"/>
                  <a:pt x="1122948" y="1138989"/>
                </a:cubicBezTo>
                <a:cubicBezTo>
                  <a:pt x="1063634" y="1158761"/>
                  <a:pt x="1072913" y="1147697"/>
                  <a:pt x="1026695" y="1203158"/>
                </a:cubicBezTo>
                <a:cubicBezTo>
                  <a:pt x="1014352" y="1217969"/>
                  <a:pt x="1009666" y="1239240"/>
                  <a:pt x="994611" y="1251284"/>
                </a:cubicBezTo>
                <a:cubicBezTo>
                  <a:pt x="981407" y="1261847"/>
                  <a:pt x="962527" y="1261979"/>
                  <a:pt x="946485" y="1267326"/>
                </a:cubicBezTo>
                <a:cubicBezTo>
                  <a:pt x="907015" y="1306796"/>
                  <a:pt x="883053" y="1339147"/>
                  <a:pt x="834190" y="1363579"/>
                </a:cubicBezTo>
                <a:cubicBezTo>
                  <a:pt x="829407" y="1365970"/>
                  <a:pt x="823495" y="1363579"/>
                  <a:pt x="818148" y="1363579"/>
                </a:cubicBezTo>
              </a:path>
            </a:pathLst>
          </a:cu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153" y="1821984"/>
            <a:ext cx="3514658" cy="4608506"/>
          </a:xfrm>
          <a:prstGeom prst="roundRect">
            <a:avLst/>
          </a:prstGeom>
        </p:spPr>
      </p:pic>
      <p:cxnSp>
        <p:nvCxnSpPr>
          <p:cNvPr id="18" name="Прямая со стрелкой 17"/>
          <p:cNvCxnSpPr/>
          <p:nvPr/>
        </p:nvCxnSpPr>
        <p:spPr>
          <a:xfrm>
            <a:off x="5085347" y="3944203"/>
            <a:ext cx="593558" cy="52179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H="1">
            <a:off x="4697782" y="4565047"/>
            <a:ext cx="857069" cy="776974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4246911" y="5446788"/>
            <a:ext cx="412540" cy="98370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3202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3" grpId="0" animBg="1"/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amsung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"/>
            <a:ext cx="12192717" cy="68575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2012" y="2882927"/>
            <a:ext cx="11737075" cy="23876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+mn-lt"/>
              </a:rPr>
              <a:t>Новый проект </a:t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b="1" dirty="0" smtClean="0">
                <a:solidFill>
                  <a:schemeClr val="bg1"/>
                </a:solidFill>
                <a:latin typeface="+mn-lt"/>
              </a:rPr>
              <a:t>«Универсальные </a:t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b="1" dirty="0" smtClean="0">
                <a:solidFill>
                  <a:schemeClr val="bg1"/>
                </a:solidFill>
                <a:latin typeface="+mn-lt"/>
              </a:rPr>
              <a:t>учебные материалы </a:t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b="1" dirty="0" smtClean="0">
                <a:solidFill>
                  <a:schemeClr val="bg1"/>
                </a:solidFill>
                <a:latin typeface="+mn-lt"/>
              </a:rPr>
              <a:t>«Развивающее образование </a:t>
            </a:r>
            <a:br>
              <a:rPr lang="ru-RU" b="1" dirty="0" smtClean="0">
                <a:solidFill>
                  <a:schemeClr val="bg1"/>
                </a:solidFill>
                <a:latin typeface="+mn-lt"/>
              </a:rPr>
            </a:br>
            <a:r>
              <a:rPr lang="ru-RU" b="1" dirty="0" smtClean="0">
                <a:solidFill>
                  <a:schemeClr val="bg1"/>
                </a:solidFill>
                <a:latin typeface="+mn-lt"/>
              </a:rPr>
              <a:t>для всех» </a:t>
            </a:r>
            <a:endParaRPr lang="ru-RU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063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трелка вправо 29"/>
          <p:cNvSpPr/>
          <p:nvPr/>
        </p:nvSpPr>
        <p:spPr>
          <a:xfrm>
            <a:off x="9068274" y="1153459"/>
            <a:ext cx="3098622" cy="1563037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68468" y="-31531"/>
            <a:ext cx="89235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FF"/>
                </a:solidFill>
              </a:rPr>
              <a:t>ЦЕЛИ </a:t>
            </a:r>
            <a:r>
              <a:rPr lang="ru-RU" sz="3600" b="1" dirty="0" smtClean="0">
                <a:solidFill>
                  <a:srgbClr val="0000FF"/>
                </a:solidFill>
              </a:rPr>
              <a:t>и ПРИНЦИПЫ ПРОЕКТА</a:t>
            </a:r>
            <a:endParaRPr lang="ru-RU" sz="3600" b="1" dirty="0">
              <a:solidFill>
                <a:srgbClr val="0000FF"/>
              </a:solidFill>
            </a:endParaRPr>
          </a:p>
          <a:p>
            <a:pPr algn="ctr"/>
            <a:r>
              <a:rPr lang="ru-RU" sz="2800" dirty="0" smtClean="0"/>
              <a:t>Вместе создаём </a:t>
            </a:r>
            <a:r>
              <a:rPr lang="ru-RU" sz="2800" dirty="0"/>
              <a:t>и </a:t>
            </a:r>
            <a:r>
              <a:rPr lang="ru-RU" sz="2800" dirty="0" smtClean="0"/>
              <a:t>используем 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УНИВЕРСАЛЬНЫЕ УЧЕБНЫЕ МАТЕРИАЛЫ</a:t>
            </a:r>
            <a:r>
              <a:rPr lang="ru-RU" sz="2800" dirty="0" smtClean="0"/>
              <a:t>, которые: </a:t>
            </a:r>
            <a:endParaRPr lang="ru-RU" sz="2800" dirty="0"/>
          </a:p>
          <a:p>
            <a:endParaRPr lang="ru-RU" sz="16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1785854" y="1487917"/>
            <a:ext cx="72333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1) </a:t>
            </a:r>
            <a:r>
              <a:rPr lang="ru-RU" sz="2800" dirty="0"/>
              <a:t>реализуют </a:t>
            </a:r>
            <a:r>
              <a:rPr lang="ru-RU" sz="2800" b="1" dirty="0"/>
              <a:t>ФГОС</a:t>
            </a:r>
            <a:r>
              <a:rPr lang="ru-RU" sz="2800" dirty="0"/>
              <a:t> и идеи </a:t>
            </a:r>
            <a:r>
              <a:rPr lang="ru-RU" sz="2800" b="1" dirty="0"/>
              <a:t>развивающего образования</a:t>
            </a:r>
            <a:r>
              <a:rPr lang="ru-RU" sz="2800" dirty="0" smtClean="0"/>
              <a:t>;</a:t>
            </a:r>
            <a:endParaRPr lang="ru-RU" sz="28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638" y="1146988"/>
            <a:ext cx="1007964" cy="1115480"/>
          </a:xfrm>
          <a:prstGeom prst="rect">
            <a:avLst/>
          </a:prstGeom>
        </p:spPr>
      </p:pic>
      <p:pic>
        <p:nvPicPr>
          <p:cNvPr id="1028" name="Picture 4" descr="Картинки по запросу человечек задумался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172148" y="807709"/>
            <a:ext cx="487723" cy="145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9099866" y="1521440"/>
            <a:ext cx="253200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Развиваем  умения-действия, но не делаем «</a:t>
            </a:r>
            <a:r>
              <a:rPr lang="ru-RU" sz="1500" dirty="0" err="1" smtClean="0">
                <a:solidFill>
                  <a:srgbClr val="0000FF"/>
                </a:solidFill>
              </a:rPr>
              <a:t>решебники</a:t>
            </a:r>
            <a:r>
              <a:rPr lang="ru-RU" sz="1500" dirty="0" smtClean="0">
                <a:solidFill>
                  <a:srgbClr val="0000FF"/>
                </a:solidFill>
              </a:rPr>
              <a:t>»!</a:t>
            </a:r>
            <a:endParaRPr lang="ru-RU" sz="15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трелка вправо 29"/>
          <p:cNvSpPr/>
          <p:nvPr/>
        </p:nvSpPr>
        <p:spPr>
          <a:xfrm>
            <a:off x="9068274" y="1153459"/>
            <a:ext cx="3098622" cy="1563037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9083066" y="2342103"/>
            <a:ext cx="3070182" cy="1563037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68468" y="-31531"/>
            <a:ext cx="89235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FF"/>
                </a:solidFill>
              </a:rPr>
              <a:t>ЦЕЛИ </a:t>
            </a:r>
            <a:r>
              <a:rPr lang="ru-RU" sz="3600" b="1" dirty="0" smtClean="0">
                <a:solidFill>
                  <a:srgbClr val="0000FF"/>
                </a:solidFill>
              </a:rPr>
              <a:t>и ПРИНЦИПЫ ПРОЕКТА</a:t>
            </a:r>
            <a:endParaRPr lang="ru-RU" sz="3600" b="1" dirty="0">
              <a:solidFill>
                <a:srgbClr val="0000FF"/>
              </a:solidFill>
            </a:endParaRPr>
          </a:p>
          <a:p>
            <a:pPr algn="ctr"/>
            <a:r>
              <a:rPr lang="ru-RU" sz="2800" dirty="0" smtClean="0"/>
              <a:t>Вместе создаём </a:t>
            </a:r>
            <a:r>
              <a:rPr lang="ru-RU" sz="2800" dirty="0"/>
              <a:t>и </a:t>
            </a:r>
            <a:r>
              <a:rPr lang="ru-RU" sz="2800" dirty="0" smtClean="0"/>
              <a:t>используем 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УНИВЕРСАЛЬНЫЕ УЧЕБНЫЕ МАТЕРИАЛЫ</a:t>
            </a:r>
            <a:r>
              <a:rPr lang="ru-RU" sz="2800" dirty="0" smtClean="0"/>
              <a:t>, которые: </a:t>
            </a:r>
            <a:endParaRPr lang="ru-RU" sz="2800" dirty="0"/>
          </a:p>
          <a:p>
            <a:endParaRPr lang="ru-RU" sz="1600" dirty="0" smtClean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907" y="2477707"/>
            <a:ext cx="1430742" cy="120718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753472" y="2644018"/>
            <a:ext cx="700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2) </a:t>
            </a:r>
            <a:r>
              <a:rPr lang="ru-RU" sz="2800" dirty="0"/>
              <a:t>работают на уроках </a:t>
            </a:r>
            <a:r>
              <a:rPr lang="ru-RU" sz="2800" b="1" dirty="0"/>
              <a:t>в сочетании с любым учебником</a:t>
            </a:r>
            <a:r>
              <a:rPr lang="ru-RU" sz="2800" dirty="0" smtClean="0"/>
              <a:t>;</a:t>
            </a:r>
            <a:endParaRPr lang="ru-RU" sz="2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785854" y="1487917"/>
            <a:ext cx="72333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1) </a:t>
            </a:r>
            <a:r>
              <a:rPr lang="ru-RU" sz="2800" dirty="0"/>
              <a:t>реализуют </a:t>
            </a:r>
            <a:r>
              <a:rPr lang="ru-RU" sz="2800" b="1" dirty="0"/>
              <a:t>ФГОС</a:t>
            </a:r>
            <a:r>
              <a:rPr lang="ru-RU" sz="2800" dirty="0"/>
              <a:t> и идеи </a:t>
            </a:r>
            <a:r>
              <a:rPr lang="ru-RU" sz="2800" b="1" dirty="0"/>
              <a:t>развивающего образования</a:t>
            </a:r>
            <a:r>
              <a:rPr lang="ru-RU" sz="2800" dirty="0" smtClean="0"/>
              <a:t>;</a:t>
            </a:r>
            <a:endParaRPr lang="ru-RU" sz="28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638" y="1146988"/>
            <a:ext cx="1007964" cy="1115480"/>
          </a:xfrm>
          <a:prstGeom prst="rect">
            <a:avLst/>
          </a:prstGeom>
        </p:spPr>
      </p:pic>
      <p:pic>
        <p:nvPicPr>
          <p:cNvPr id="1028" name="Picture 4" descr="Картинки по запросу человечек задумался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172148" y="807709"/>
            <a:ext cx="487723" cy="145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9099866" y="1521440"/>
            <a:ext cx="253200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Развиваем  умения-действия, но не делаем «</a:t>
            </a:r>
            <a:r>
              <a:rPr lang="ru-RU" sz="1500" dirty="0" err="1" smtClean="0">
                <a:solidFill>
                  <a:srgbClr val="0000FF"/>
                </a:solidFill>
              </a:rPr>
              <a:t>решебники</a:t>
            </a:r>
            <a:r>
              <a:rPr lang="ru-RU" sz="1500" dirty="0" smtClean="0">
                <a:solidFill>
                  <a:srgbClr val="0000FF"/>
                </a:solidFill>
              </a:rPr>
              <a:t>»!</a:t>
            </a:r>
            <a:endParaRPr lang="ru-RU" sz="1500" dirty="0">
              <a:solidFill>
                <a:srgbClr val="0000F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101740" y="2718855"/>
            <a:ext cx="27285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Адаптируем к любому содержанию, но везде реализуем свои технологии</a:t>
            </a:r>
            <a:endParaRPr lang="ru-RU" sz="15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трелка вправо 29"/>
          <p:cNvSpPr/>
          <p:nvPr/>
        </p:nvSpPr>
        <p:spPr>
          <a:xfrm>
            <a:off x="9068274" y="1153459"/>
            <a:ext cx="3098622" cy="1563037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9083066" y="2342103"/>
            <a:ext cx="3070182" cy="1563037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9088582" y="3525092"/>
            <a:ext cx="3117273" cy="1822762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68468" y="-31531"/>
            <a:ext cx="89235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FF"/>
                </a:solidFill>
              </a:rPr>
              <a:t>ЦЕЛИ </a:t>
            </a:r>
            <a:r>
              <a:rPr lang="ru-RU" sz="3600" b="1" dirty="0" smtClean="0">
                <a:solidFill>
                  <a:srgbClr val="0000FF"/>
                </a:solidFill>
              </a:rPr>
              <a:t>и ПРИНЦИПЫ ПРОЕКТА</a:t>
            </a:r>
            <a:endParaRPr lang="ru-RU" sz="3600" b="1" dirty="0">
              <a:solidFill>
                <a:srgbClr val="0000FF"/>
              </a:solidFill>
            </a:endParaRPr>
          </a:p>
          <a:p>
            <a:pPr algn="ctr"/>
            <a:r>
              <a:rPr lang="ru-RU" sz="2800" dirty="0" smtClean="0"/>
              <a:t>Вместе создаём </a:t>
            </a:r>
            <a:r>
              <a:rPr lang="ru-RU" sz="2800" dirty="0"/>
              <a:t>и </a:t>
            </a:r>
            <a:r>
              <a:rPr lang="ru-RU" sz="2800" dirty="0" smtClean="0"/>
              <a:t>используем 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УНИВЕРСАЛЬНЫЕ УЧЕБНЫЕ МАТЕРИАЛЫ</a:t>
            </a:r>
            <a:r>
              <a:rPr lang="ru-RU" sz="2800" dirty="0" smtClean="0"/>
              <a:t>, которые: </a:t>
            </a:r>
            <a:endParaRPr lang="ru-RU" sz="2800" dirty="0"/>
          </a:p>
          <a:p>
            <a:endParaRPr lang="ru-RU" sz="1600" dirty="0" smtClean="0"/>
          </a:p>
        </p:txBody>
      </p:sp>
      <p:pic>
        <p:nvPicPr>
          <p:cNvPr id="5124" name="Picture 4" descr="http://forexluck.ru/images/stories/skripty/Magic-Buttons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9" y="3820859"/>
            <a:ext cx="1683296" cy="144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02436" y="3956530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С учетом 1) и 2) предлагаем искать решение любых учебных проблем: «вместе поможем друг другу».</a:t>
            </a:r>
            <a:endParaRPr lang="ru-RU" sz="1500" dirty="0">
              <a:solidFill>
                <a:srgbClr val="0000FF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907" y="2477707"/>
            <a:ext cx="1430742" cy="120718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776487" y="3930042"/>
            <a:ext cx="6730347" cy="972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3) </a:t>
            </a:r>
            <a:r>
              <a:rPr lang="ru-RU" sz="2800" dirty="0"/>
              <a:t>помогают </a:t>
            </a:r>
            <a:r>
              <a:rPr lang="ru-RU" sz="2800" b="1" dirty="0"/>
              <a:t>решать актуальные проблемы</a:t>
            </a:r>
            <a:r>
              <a:rPr lang="ru-RU" sz="2800" dirty="0"/>
              <a:t> учителей и учеников</a:t>
            </a:r>
            <a:r>
              <a:rPr lang="ru-RU" sz="2800" dirty="0" smtClean="0"/>
              <a:t>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753472" y="2644018"/>
            <a:ext cx="700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2) </a:t>
            </a:r>
            <a:r>
              <a:rPr lang="ru-RU" sz="2800" dirty="0"/>
              <a:t>работают на уроках </a:t>
            </a:r>
            <a:r>
              <a:rPr lang="ru-RU" sz="2800" b="1" dirty="0"/>
              <a:t>в сочетании с любым учебником</a:t>
            </a:r>
            <a:r>
              <a:rPr lang="ru-RU" sz="2800" dirty="0" smtClean="0"/>
              <a:t>;</a:t>
            </a:r>
            <a:endParaRPr lang="ru-RU" sz="2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785854" y="1487917"/>
            <a:ext cx="72333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1) </a:t>
            </a:r>
            <a:r>
              <a:rPr lang="ru-RU" sz="2800" dirty="0"/>
              <a:t>реализуют </a:t>
            </a:r>
            <a:r>
              <a:rPr lang="ru-RU" sz="2800" b="1" dirty="0"/>
              <a:t>ФГОС</a:t>
            </a:r>
            <a:r>
              <a:rPr lang="ru-RU" sz="2800" dirty="0"/>
              <a:t> и идеи </a:t>
            </a:r>
            <a:r>
              <a:rPr lang="ru-RU" sz="2800" b="1" dirty="0"/>
              <a:t>развивающего образования</a:t>
            </a:r>
            <a:r>
              <a:rPr lang="ru-RU" sz="2800" dirty="0" smtClean="0"/>
              <a:t>;</a:t>
            </a:r>
            <a:endParaRPr lang="ru-RU" sz="28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638" y="1146988"/>
            <a:ext cx="1007964" cy="1115480"/>
          </a:xfrm>
          <a:prstGeom prst="rect">
            <a:avLst/>
          </a:prstGeom>
        </p:spPr>
      </p:pic>
      <p:pic>
        <p:nvPicPr>
          <p:cNvPr id="1028" name="Picture 4" descr="Картинки по запросу человечек задумался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172148" y="807709"/>
            <a:ext cx="487723" cy="145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9099866" y="1521440"/>
            <a:ext cx="253200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Развиваем  умения-действия, но не делаем «</a:t>
            </a:r>
            <a:r>
              <a:rPr lang="ru-RU" sz="1500" dirty="0" err="1" smtClean="0">
                <a:solidFill>
                  <a:srgbClr val="0000FF"/>
                </a:solidFill>
              </a:rPr>
              <a:t>решебники</a:t>
            </a:r>
            <a:r>
              <a:rPr lang="ru-RU" sz="1500" dirty="0" smtClean="0">
                <a:solidFill>
                  <a:srgbClr val="0000FF"/>
                </a:solidFill>
              </a:rPr>
              <a:t>»!</a:t>
            </a:r>
            <a:endParaRPr lang="ru-RU" sz="1500" dirty="0">
              <a:solidFill>
                <a:srgbClr val="0000F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101740" y="2718855"/>
            <a:ext cx="27285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Адаптируем к любому содержанию, но везде реализуем свои технологии.</a:t>
            </a:r>
            <a:endParaRPr lang="ru-RU" sz="15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Стрелка вправо 29"/>
          <p:cNvSpPr/>
          <p:nvPr/>
        </p:nvSpPr>
        <p:spPr>
          <a:xfrm>
            <a:off x="9068274" y="1153459"/>
            <a:ext cx="3098622" cy="1563037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9083066" y="2342103"/>
            <a:ext cx="3070182" cy="1563037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9088582" y="3525092"/>
            <a:ext cx="3117273" cy="1822762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68468" y="-31531"/>
            <a:ext cx="89235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000FF"/>
                </a:solidFill>
              </a:rPr>
              <a:t>ЦЕЛИ </a:t>
            </a:r>
            <a:r>
              <a:rPr lang="ru-RU" sz="3600" b="1" dirty="0" smtClean="0">
                <a:solidFill>
                  <a:srgbClr val="0000FF"/>
                </a:solidFill>
              </a:rPr>
              <a:t>и ПРИНЦИПЫ ПРОЕКТА</a:t>
            </a:r>
            <a:endParaRPr lang="ru-RU" sz="3600" b="1" dirty="0">
              <a:solidFill>
                <a:srgbClr val="0000FF"/>
              </a:solidFill>
            </a:endParaRPr>
          </a:p>
          <a:p>
            <a:pPr algn="ctr"/>
            <a:r>
              <a:rPr lang="ru-RU" sz="2800" dirty="0" smtClean="0"/>
              <a:t>Вместе создаём </a:t>
            </a:r>
            <a:r>
              <a:rPr lang="ru-RU" sz="2800" dirty="0"/>
              <a:t>и </a:t>
            </a:r>
            <a:r>
              <a:rPr lang="ru-RU" sz="2800" dirty="0" smtClean="0"/>
              <a:t>используем </a:t>
            </a:r>
          </a:p>
          <a:p>
            <a:pPr algn="ctr"/>
            <a:r>
              <a:rPr lang="ru-RU" sz="2800" b="1" dirty="0" smtClean="0">
                <a:solidFill>
                  <a:srgbClr val="0000FF"/>
                </a:solidFill>
              </a:rPr>
              <a:t>УНИВЕРСАЛЬНЫЕ УЧЕБНЫЕ МАТЕРИАЛЫ</a:t>
            </a:r>
            <a:r>
              <a:rPr lang="ru-RU" sz="2800" dirty="0" smtClean="0"/>
              <a:t>, которые: </a:t>
            </a:r>
            <a:endParaRPr lang="ru-RU" sz="2800" dirty="0"/>
          </a:p>
          <a:p>
            <a:endParaRPr lang="ru-RU" sz="1600" dirty="0" smtClean="0"/>
          </a:p>
        </p:txBody>
      </p:sp>
      <p:pic>
        <p:nvPicPr>
          <p:cNvPr id="5124" name="Picture 4" descr="http://forexluck.ru/images/stories/skripty/Magic-Buttons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79" y="3820859"/>
            <a:ext cx="1683296" cy="1447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02436" y="3956530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С учетом 1 и 2 предлагаем искать решение любых учебных проблем: «вместе поможем друг другу».</a:t>
            </a:r>
            <a:endParaRPr lang="ru-RU" sz="1500" dirty="0">
              <a:solidFill>
                <a:srgbClr val="0000FF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907" y="2477707"/>
            <a:ext cx="1430742" cy="120718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753470" y="5391117"/>
            <a:ext cx="715851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4) представляют собой </a:t>
            </a:r>
            <a:r>
              <a:rPr lang="ru-RU" sz="2800" b="1" dirty="0"/>
              <a:t>удобный </a:t>
            </a:r>
            <a:r>
              <a:rPr lang="ru-RU" sz="2800" b="1" dirty="0" smtClean="0"/>
              <a:t>инструмент</a:t>
            </a:r>
            <a:r>
              <a:rPr lang="ru-RU" sz="2800" dirty="0" smtClean="0"/>
              <a:t> (тексты и задания к ним) </a:t>
            </a:r>
            <a:r>
              <a:rPr lang="ru-RU" sz="2800" dirty="0"/>
              <a:t>для </a:t>
            </a:r>
            <a:r>
              <a:rPr lang="ru-RU" sz="2800" b="1" dirty="0"/>
              <a:t>активной познавательной деятельности</a:t>
            </a:r>
            <a:r>
              <a:rPr lang="ru-RU" sz="2800" dirty="0"/>
              <a:t> учеников. </a:t>
            </a:r>
            <a:endParaRPr lang="ru-RU" sz="2800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1776487" y="3930042"/>
            <a:ext cx="6730347" cy="972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3) </a:t>
            </a:r>
            <a:r>
              <a:rPr lang="ru-RU" sz="2800" dirty="0"/>
              <a:t>помогают </a:t>
            </a:r>
            <a:r>
              <a:rPr lang="ru-RU" sz="2800" b="1" dirty="0"/>
              <a:t>решать </a:t>
            </a:r>
            <a:r>
              <a:rPr lang="ru-RU" sz="2800" b="1" dirty="0">
                <a:solidFill>
                  <a:srgbClr val="FF0000"/>
                </a:solidFill>
              </a:rPr>
              <a:t>актуальные проблемы</a:t>
            </a:r>
            <a:r>
              <a:rPr lang="ru-RU" sz="2800" dirty="0"/>
              <a:t> учителей и учеников</a:t>
            </a:r>
            <a:r>
              <a:rPr lang="ru-RU" sz="2800" dirty="0" smtClean="0"/>
              <a:t>;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753472" y="2644018"/>
            <a:ext cx="7008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2) </a:t>
            </a:r>
            <a:r>
              <a:rPr lang="ru-RU" sz="2800" dirty="0"/>
              <a:t>работают на уроках </a:t>
            </a:r>
            <a:r>
              <a:rPr lang="ru-RU" sz="2800" b="1" dirty="0"/>
              <a:t>в сочетании с любым учебником</a:t>
            </a:r>
            <a:r>
              <a:rPr lang="ru-RU" sz="2800" dirty="0" smtClean="0"/>
              <a:t>;</a:t>
            </a:r>
            <a:endParaRPr lang="ru-RU" sz="2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785854" y="1487917"/>
            <a:ext cx="72333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1) </a:t>
            </a:r>
            <a:r>
              <a:rPr lang="ru-RU" sz="2800" dirty="0"/>
              <a:t>реализуют </a:t>
            </a:r>
            <a:r>
              <a:rPr lang="ru-RU" sz="2800" b="1" dirty="0"/>
              <a:t>ФГОС</a:t>
            </a:r>
            <a:r>
              <a:rPr lang="ru-RU" sz="2800" dirty="0"/>
              <a:t> и идеи </a:t>
            </a:r>
            <a:r>
              <a:rPr lang="ru-RU" sz="2800" b="1" dirty="0"/>
              <a:t>развивающего образования</a:t>
            </a:r>
            <a:r>
              <a:rPr lang="ru-RU" sz="2800" dirty="0" smtClean="0"/>
              <a:t>;</a:t>
            </a:r>
            <a:endParaRPr lang="ru-RU" sz="28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8638" y="1146988"/>
            <a:ext cx="1007964" cy="1115480"/>
          </a:xfrm>
          <a:prstGeom prst="rect">
            <a:avLst/>
          </a:prstGeom>
        </p:spPr>
      </p:pic>
      <p:pic>
        <p:nvPicPr>
          <p:cNvPr id="1028" name="Picture 4" descr="Картинки по запросу человечек задумался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172148" y="807709"/>
            <a:ext cx="487723" cy="1454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81" y="5313556"/>
            <a:ext cx="1540168" cy="1540168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099866" y="1521440"/>
            <a:ext cx="2532003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Развиваем  умения-действия, но не делаем «</a:t>
            </a:r>
            <a:r>
              <a:rPr lang="ru-RU" sz="1500" dirty="0" err="1" smtClean="0">
                <a:solidFill>
                  <a:srgbClr val="0000FF"/>
                </a:solidFill>
              </a:rPr>
              <a:t>решебники</a:t>
            </a:r>
            <a:r>
              <a:rPr lang="ru-RU" sz="1500" dirty="0" smtClean="0">
                <a:solidFill>
                  <a:srgbClr val="0000FF"/>
                </a:solidFill>
              </a:rPr>
              <a:t>»!</a:t>
            </a:r>
            <a:endParaRPr lang="ru-RU" sz="1500" dirty="0">
              <a:solidFill>
                <a:srgbClr val="0000FF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101740" y="2718855"/>
            <a:ext cx="27285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Адаптируем к любому содержанию, но везде реализуем свои технологии.</a:t>
            </a:r>
            <a:endParaRPr lang="ru-RU" sz="1500" dirty="0">
              <a:solidFill>
                <a:srgbClr val="0000FF"/>
              </a:solidFill>
            </a:endParaRPr>
          </a:p>
        </p:txBody>
      </p:sp>
      <p:sp>
        <p:nvSpPr>
          <p:cNvPr id="28" name="Стрелка вправо 27"/>
          <p:cNvSpPr/>
          <p:nvPr/>
        </p:nvSpPr>
        <p:spPr>
          <a:xfrm>
            <a:off x="9088583" y="4904509"/>
            <a:ext cx="3131128" cy="1953491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033164" y="5402488"/>
            <a:ext cx="29490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 smtClean="0">
                <a:solidFill>
                  <a:srgbClr val="0000FF"/>
                </a:solidFill>
              </a:rPr>
              <a:t>Выбираем форму, исходя из целей, технологии и  содержания. Например, индивидуальный «Рабочий лист»- </a:t>
            </a:r>
            <a:r>
              <a:rPr lang="ru-RU" sz="1500" dirty="0" err="1" smtClean="0">
                <a:solidFill>
                  <a:srgbClr val="0000FF"/>
                </a:solidFill>
              </a:rPr>
              <a:t>учебник+тетрадь</a:t>
            </a:r>
            <a:r>
              <a:rPr lang="ru-RU" sz="1500" dirty="0" smtClean="0">
                <a:solidFill>
                  <a:srgbClr val="0000FF"/>
                </a:solidFill>
              </a:rPr>
              <a:t> </a:t>
            </a:r>
            <a:endParaRPr lang="ru-RU" sz="15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13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361" y="654936"/>
            <a:ext cx="76169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По назначению</a:t>
            </a:r>
            <a:r>
              <a:rPr lang="ru-RU" sz="2800" dirty="0" smtClean="0"/>
              <a:t>: для изучения и для контроля.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2819" y="1061509"/>
            <a:ext cx="1243484" cy="163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1109" y="1041911"/>
            <a:ext cx="1630799" cy="1630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37659" y="70161"/>
            <a:ext cx="9119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ВИДЫ УНИВЕРСАЛЬНЫХ УЧЕБНЫХ МАТЕРИАЛОВ: </a:t>
            </a:r>
          </a:p>
        </p:txBody>
      </p:sp>
    </p:spTree>
    <p:extLst>
      <p:ext uri="{BB962C8B-B14F-4D97-AF65-F5344CB8AC3E}">
        <p14:creationId xmlns:p14="http://schemas.microsoft.com/office/powerpoint/2010/main" val="115997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361" y="654936"/>
            <a:ext cx="76169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По назначению</a:t>
            </a:r>
            <a:r>
              <a:rPr lang="ru-RU" sz="2800" dirty="0" smtClean="0"/>
              <a:t>: для изучения и для контроля.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2819" y="1061509"/>
            <a:ext cx="1243484" cy="163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1109" y="1041911"/>
            <a:ext cx="1630799" cy="1630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8770" y="3358577"/>
            <a:ext cx="2160674" cy="947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http://clipart.coolclips.com/480/vectors/tf05042/CoolClips_busi0439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7401" y="3201453"/>
            <a:ext cx="1320247" cy="114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37659" y="70161"/>
            <a:ext cx="9119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ВИДЫ УНИВЕРСАЛЬНЫХ УЧЕБНЫХ МАТЕРИАЛОВ: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6688" y="2575659"/>
            <a:ext cx="1216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По форме</a:t>
            </a:r>
            <a:r>
              <a:rPr lang="ru-RU" sz="2800" dirty="0"/>
              <a:t>: </a:t>
            </a:r>
            <a:r>
              <a:rPr lang="ru-RU" sz="2800" dirty="0" smtClean="0"/>
              <a:t>бумажные (печатные, для скачивания), мультимедийные.</a:t>
            </a:r>
            <a:endParaRPr lang="ru-RU" sz="28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8251" y="3019989"/>
            <a:ext cx="1626571" cy="162657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12693" y="3739487"/>
            <a:ext cx="1146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Сборники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7634445" y="3739487"/>
            <a:ext cx="1146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Файлы страниц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0593435" y="3654596"/>
            <a:ext cx="15221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Электронные тестовые задания, формы, ….</a:t>
            </a:r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9020327" y="3119951"/>
            <a:ext cx="1671789" cy="145706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email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079" y="3223809"/>
            <a:ext cx="2492684" cy="151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8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361" y="654936"/>
            <a:ext cx="76169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По назначению</a:t>
            </a:r>
            <a:r>
              <a:rPr lang="ru-RU" sz="2800" dirty="0" smtClean="0"/>
              <a:t>: для изучения и для контроля.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2819" y="1061509"/>
            <a:ext cx="1243484" cy="163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1109" y="1041911"/>
            <a:ext cx="1630799" cy="1630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8770" y="3358577"/>
            <a:ext cx="2160674" cy="947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http://clipart.coolclips.com/480/vectors/tf05042/CoolClips_busi0439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7401" y="3201453"/>
            <a:ext cx="1320247" cy="114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30317" y="5176981"/>
            <a:ext cx="2017364" cy="1559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6946" y="5300644"/>
            <a:ext cx="1231396" cy="1231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1" descr="Картинки по запросу скрепки цветны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7633" y="4981575"/>
            <a:ext cx="242887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37659" y="70161"/>
            <a:ext cx="9119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ВИДЫ УНИВЕРСАЛЬНЫХ УЧЕБНЫХ МАТЕРИАЛОВ: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5142" y="4577014"/>
            <a:ext cx="121268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По структуре</a:t>
            </a:r>
            <a:r>
              <a:rPr lang="ru-RU" sz="2800" dirty="0"/>
              <a:t>: отдельные </a:t>
            </a:r>
            <a:r>
              <a:rPr lang="ru-RU" sz="2800" dirty="0" smtClean="0"/>
              <a:t>– цепочки-серии (урок) – </a:t>
            </a:r>
            <a:r>
              <a:rPr lang="ru-RU" sz="2800" dirty="0"/>
              <a:t>модули </a:t>
            </a:r>
            <a:r>
              <a:rPr lang="ru-RU" sz="2800" dirty="0" smtClean="0"/>
              <a:t>(группы уроков).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6688" y="2575659"/>
            <a:ext cx="1216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По форме</a:t>
            </a:r>
            <a:r>
              <a:rPr lang="ru-RU" sz="2800" dirty="0"/>
              <a:t>: </a:t>
            </a:r>
            <a:r>
              <a:rPr lang="ru-RU" sz="2800" dirty="0" smtClean="0"/>
              <a:t>бумажные (печатные, для скачивания), мультимедийные.</a:t>
            </a:r>
            <a:endParaRPr lang="ru-RU" sz="28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8251" y="3019989"/>
            <a:ext cx="1626571" cy="162657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12693" y="3739487"/>
            <a:ext cx="1146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Сборники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7634445" y="3739487"/>
            <a:ext cx="1146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Файлы страниц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0593435" y="3654596"/>
            <a:ext cx="15221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Электронные тестовые задания, формы, ….</a:t>
            </a:r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9020327" y="3119951"/>
            <a:ext cx="1671789" cy="145706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email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079" y="3223809"/>
            <a:ext cx="2492684" cy="151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09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361" y="654936"/>
            <a:ext cx="76169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По назначению</a:t>
            </a:r>
            <a:r>
              <a:rPr lang="ru-RU" sz="2800" dirty="0" smtClean="0"/>
              <a:t>: для изучение и для контроля.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2819" y="1061509"/>
            <a:ext cx="1243484" cy="163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51109" y="1041911"/>
            <a:ext cx="1630799" cy="1630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http://clipart.coolclips.com/480/vectors/tf05042/CoolClips_busi0439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77401" y="3201453"/>
            <a:ext cx="1320247" cy="1141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30317" y="5176981"/>
            <a:ext cx="2017364" cy="1559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6946" y="5300644"/>
            <a:ext cx="1231396" cy="1231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1" descr="Картинки по запросу скрепки цветны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7633" y="4981575"/>
            <a:ext cx="2428875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37659" y="70161"/>
            <a:ext cx="91193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ВИДЫ УНИВЕРСАЛЬНЫХ УЧЕБНЫХ МАТЕРИАЛОВ: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5142" y="4577014"/>
            <a:ext cx="121268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По структуре</a:t>
            </a:r>
            <a:r>
              <a:rPr lang="ru-RU" sz="2800" dirty="0"/>
              <a:t>: отдельные </a:t>
            </a:r>
            <a:r>
              <a:rPr lang="ru-RU" sz="2800" dirty="0" smtClean="0"/>
              <a:t>– цепочки-серии (урок) – </a:t>
            </a:r>
            <a:r>
              <a:rPr lang="ru-RU" sz="2800" dirty="0"/>
              <a:t>модули </a:t>
            </a:r>
            <a:r>
              <a:rPr lang="ru-RU" sz="2800" dirty="0" smtClean="0"/>
              <a:t>(группы уроков).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6688" y="2575659"/>
            <a:ext cx="1216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По форме</a:t>
            </a:r>
            <a:r>
              <a:rPr lang="ru-RU" sz="2800" dirty="0"/>
              <a:t>: </a:t>
            </a:r>
            <a:r>
              <a:rPr lang="ru-RU" sz="2800" dirty="0" smtClean="0"/>
              <a:t>бумажные (печатные, для скачивания), мультимедийные</a:t>
            </a:r>
            <a:endParaRPr lang="ru-RU" sz="2800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8251" y="3019989"/>
            <a:ext cx="1626571" cy="162657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12693" y="3739487"/>
            <a:ext cx="11464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Сборники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7634445" y="3739487"/>
            <a:ext cx="1146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Файлы страниц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10593435" y="3654596"/>
            <a:ext cx="15221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Электронные «тесты», …</a:t>
            </a:r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9020327" y="3119951"/>
            <a:ext cx="1671789" cy="145706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email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419" y="3166827"/>
            <a:ext cx="2492684" cy="1514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09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4716" y="724549"/>
            <a:ext cx="698765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По уровню педагогических задач</a:t>
            </a:r>
            <a:r>
              <a:rPr lang="ru-RU" sz="2800" dirty="0" smtClean="0"/>
              <a:t> </a:t>
            </a:r>
          </a:p>
          <a:p>
            <a:endParaRPr lang="ru-RU" sz="2800" dirty="0" smtClean="0"/>
          </a:p>
          <a:p>
            <a:r>
              <a:rPr lang="ru-RU" sz="2800" dirty="0" smtClean="0"/>
              <a:t>1. </a:t>
            </a:r>
            <a:r>
              <a:rPr lang="ru-RU" sz="2800" b="1" dirty="0" smtClean="0"/>
              <a:t>Специфически</a:t>
            </a:r>
            <a:r>
              <a:rPr lang="ru-RU" sz="2800" dirty="0" smtClean="0"/>
              <a:t> </a:t>
            </a:r>
            <a:r>
              <a:rPr lang="ru-RU" sz="2800" b="1" dirty="0" smtClean="0"/>
              <a:t>предметные</a:t>
            </a:r>
            <a:r>
              <a:rPr lang="ru-RU" sz="2800" dirty="0" smtClean="0"/>
              <a:t>: "Осваиваем </a:t>
            </a:r>
            <a:r>
              <a:rPr lang="ru-RU" sz="2800" dirty="0"/>
              <a:t>базовые предметные знания и умения". </a:t>
            </a:r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2. </a:t>
            </a:r>
            <a:r>
              <a:rPr lang="ru-RU" sz="2800" b="1" dirty="0" smtClean="0"/>
              <a:t>Общие для всех учебных предметов</a:t>
            </a:r>
            <a:r>
              <a:rPr lang="ru-RU" sz="2800" dirty="0" smtClean="0"/>
              <a:t>: "Формируем </a:t>
            </a:r>
            <a:r>
              <a:rPr lang="ru-RU" sz="2800" dirty="0"/>
              <a:t>универсальные учебные действия в процессе изучения предметов". </a:t>
            </a:r>
            <a:br>
              <a:rPr lang="ru-RU" sz="2800" dirty="0"/>
            </a:br>
            <a:endParaRPr lang="ru-RU" sz="2800" dirty="0" smtClean="0"/>
          </a:p>
          <a:p>
            <a:endParaRPr lang="ru-RU" sz="2800" dirty="0" smtClean="0"/>
          </a:p>
          <a:p>
            <a:r>
              <a:rPr lang="ru-RU" sz="2800" dirty="0" smtClean="0"/>
              <a:t>3. </a:t>
            </a:r>
            <a:r>
              <a:rPr lang="ru-RU" sz="2800" b="1" dirty="0" err="1" smtClean="0"/>
              <a:t>Надпредметные</a:t>
            </a:r>
            <a:r>
              <a:rPr lang="ru-RU" sz="2800" b="1" dirty="0" smtClean="0"/>
              <a:t>:  </a:t>
            </a:r>
            <a:r>
              <a:rPr lang="ru-RU" sz="2800" dirty="0"/>
              <a:t>"Диагностируем  </a:t>
            </a:r>
            <a:r>
              <a:rPr lang="ru-RU" sz="2800" dirty="0" err="1"/>
              <a:t>метапредметные</a:t>
            </a:r>
            <a:r>
              <a:rPr lang="ru-RU" sz="2800" dirty="0"/>
              <a:t> и личностные  образовательные результаты</a:t>
            </a:r>
            <a:r>
              <a:rPr lang="ru-RU" sz="2800" dirty="0" smtClean="0"/>
              <a:t>".</a:t>
            </a: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1078864" y="36379"/>
            <a:ext cx="109198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ВИДЫ УНИВЕРСАЛЬНЫХ УЧЕБНЫХ </a:t>
            </a:r>
            <a:r>
              <a:rPr lang="ru-RU" sz="3200" b="1" dirty="0" smtClean="0">
                <a:solidFill>
                  <a:srgbClr val="0000FF"/>
                </a:solidFill>
              </a:rPr>
              <a:t>МАТЕРИАЛОВ </a:t>
            </a:r>
            <a:r>
              <a:rPr lang="ru-RU" sz="2000" b="1" dirty="0" smtClean="0">
                <a:solidFill>
                  <a:srgbClr val="0000FF"/>
                </a:solidFill>
              </a:rPr>
              <a:t>(продолжение)</a:t>
            </a:r>
            <a:r>
              <a:rPr lang="ru-RU" sz="3200" b="1" dirty="0" smtClean="0">
                <a:solidFill>
                  <a:srgbClr val="0000FF"/>
                </a:solidFill>
              </a:rPr>
              <a:t>: </a:t>
            </a:r>
            <a:endParaRPr lang="ru-RU" sz="3200" b="1" dirty="0">
              <a:solidFill>
                <a:srgbClr val="0000FF"/>
              </a:solidFill>
            </a:endParaRPr>
          </a:p>
        </p:txBody>
      </p:sp>
      <p:pic>
        <p:nvPicPr>
          <p:cNvPr id="2050" name="Picture 2" descr="Картинки по запросу символы учебных предметов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20167" y="955344"/>
            <a:ext cx="3864590" cy="195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Картинки по запросу символы учебных предметов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693624" y="3712238"/>
            <a:ext cx="2181892" cy="110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12878" y="3264071"/>
            <a:ext cx="1003303" cy="998176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0" descr="Картинки по запросу человечек 3Д личностные результат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0" name="Picture 12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10701385" y="3237762"/>
            <a:ext cx="957195" cy="1016296"/>
          </a:xfrm>
          <a:prstGeom prst="ellipse">
            <a:avLst/>
          </a:prstGeom>
          <a:noFill/>
          <a:ln w="38100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Картинки по запросу человечки 3д говорят друг другу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12878" y="4192428"/>
            <a:ext cx="964582" cy="927894"/>
          </a:xfrm>
          <a:prstGeom prst="ellipse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Картинки по запросу человечек 3д и часы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17" r="-7239"/>
          <a:stretch/>
        </p:blipFill>
        <p:spPr bwMode="auto">
          <a:xfrm>
            <a:off x="10776923" y="4208565"/>
            <a:ext cx="894186" cy="910629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84351" y="5714571"/>
            <a:ext cx="1071632" cy="1066156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9784569" y="5714571"/>
            <a:ext cx="1060027" cy="1099498"/>
          </a:xfrm>
          <a:prstGeom prst="ellipse">
            <a:avLst/>
          </a:prstGeom>
          <a:noFill/>
          <a:ln w="38100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Картинки по запросу человечки 3д говорят друг другу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93849" y="5725648"/>
            <a:ext cx="1085280" cy="1044001"/>
          </a:xfrm>
          <a:prstGeom prst="ellipse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Картинки по запросу человечек 3д и часы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17" r="-7239"/>
          <a:stretch/>
        </p:blipFill>
        <p:spPr bwMode="auto">
          <a:xfrm>
            <a:off x="10979874" y="5779272"/>
            <a:ext cx="983372" cy="1001455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Картинки по запросу линейка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84351" y="5347395"/>
            <a:ext cx="4901279" cy="44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98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Samsung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"/>
            <a:ext cx="12192717" cy="68575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3361" y="1067774"/>
            <a:ext cx="9721755" cy="3572464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+mn-lt"/>
              </a:rPr>
              <a:t>Первый уровень универсальных учебных материалов </a:t>
            </a:r>
            <a:br>
              <a:rPr lang="ru-RU" sz="4800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ru-RU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Специфически предметный блок   </a:t>
            </a:r>
            <a:br>
              <a:rPr lang="ru-RU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dirty="0" smtClean="0">
                <a:solidFill>
                  <a:schemeClr val="bg1"/>
                </a:solidFill>
                <a:latin typeface="+mn-lt"/>
              </a:rPr>
              <a:t>"Осваиваем базовые предметные знания и умения"</a:t>
            </a:r>
            <a:r>
              <a:rPr lang="ru-RU" sz="4800" dirty="0" smtClean="0">
                <a:solidFill>
                  <a:schemeClr val="bg1"/>
                </a:solidFill>
              </a:rPr>
              <a:t> </a:t>
            </a:r>
            <a:endParaRPr lang="ru-RU" sz="48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Picture 2" descr="Картинки по запросу символы учебных предметов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31944" y="4844955"/>
            <a:ext cx="3864590" cy="195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0501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5146" y="2727068"/>
            <a:ext cx="2809929" cy="3940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04716" y="96757"/>
            <a:ext cx="11832609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Универсальные </a:t>
            </a:r>
            <a:r>
              <a:rPr lang="ru-RU" sz="3200" b="1" dirty="0">
                <a:solidFill>
                  <a:srgbClr val="0000FF"/>
                </a:solidFill>
              </a:rPr>
              <a:t>учебные материалы </a:t>
            </a:r>
            <a:endParaRPr lang="ru-RU" sz="3200" b="1" dirty="0" smtClean="0">
              <a:solidFill>
                <a:srgbClr val="0000FF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серии </a:t>
            </a:r>
            <a:r>
              <a:rPr lang="ru-RU" sz="3200" b="1" dirty="0">
                <a:solidFill>
                  <a:srgbClr val="0000FF"/>
                </a:solidFill>
              </a:rPr>
              <a:t>«Развивающее образование для всех</a:t>
            </a:r>
            <a:r>
              <a:rPr lang="ru-RU" sz="3200" b="1" dirty="0" smtClean="0">
                <a:solidFill>
                  <a:srgbClr val="0000FF"/>
                </a:solidFill>
              </a:rPr>
              <a:t>» </a:t>
            </a:r>
            <a:endParaRPr lang="ru-RU" sz="3200" dirty="0"/>
          </a:p>
          <a:p>
            <a:pPr algn="ctr"/>
            <a:r>
              <a:rPr lang="ru-RU" sz="3200" b="1" dirty="0"/>
              <a:t>«Учимся писать без ошибок»</a:t>
            </a:r>
          </a:p>
          <a:p>
            <a:pPr algn="ctr"/>
            <a:r>
              <a:rPr lang="ru-RU" sz="3200" dirty="0"/>
              <a:t>Русский язык, 3 – 4 </a:t>
            </a:r>
            <a:r>
              <a:rPr lang="ru-RU" sz="3200" dirty="0" smtClean="0"/>
              <a:t>классы</a:t>
            </a:r>
            <a:r>
              <a:rPr lang="ru-RU" dirty="0">
                <a:solidFill>
                  <a:schemeClr val="accent6"/>
                </a:solidFill>
              </a:rPr>
              <a:t/>
            </a:r>
            <a:br>
              <a:rPr lang="ru-RU" dirty="0">
                <a:solidFill>
                  <a:schemeClr val="accent6"/>
                </a:solidFill>
              </a:rPr>
            </a:br>
            <a:r>
              <a:rPr lang="ru-RU" dirty="0" smtClean="0">
                <a:solidFill>
                  <a:schemeClr val="accent6"/>
                </a:solidFill>
              </a:rPr>
              <a:t> </a:t>
            </a:r>
            <a:r>
              <a:rPr lang="ru-RU" dirty="0">
                <a:solidFill>
                  <a:schemeClr val="accent6"/>
                </a:solidFill>
              </a:rPr>
              <a:t/>
            </a:r>
            <a:br>
              <a:rPr lang="ru-RU" dirty="0">
                <a:solidFill>
                  <a:schemeClr val="accent6"/>
                </a:solidFill>
              </a:rPr>
            </a:br>
            <a:endParaRPr lang="ru-RU" dirty="0" smtClean="0">
              <a:solidFill>
                <a:schemeClr val="accent6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00855" y="2737700"/>
            <a:ext cx="2768133" cy="390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84871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8710" y="78830"/>
            <a:ext cx="11488993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Чему вы сможете научиться?</a:t>
            </a:r>
          </a:p>
          <a:p>
            <a:r>
              <a:rPr lang="ru-RU" sz="3200" b="1" dirty="0" smtClean="0"/>
              <a:t>               </a:t>
            </a:r>
            <a:r>
              <a:rPr lang="ru-RU" sz="2400" b="1" dirty="0" smtClean="0"/>
              <a:t>Видеть</a:t>
            </a:r>
            <a:r>
              <a:rPr lang="ru-RU" sz="2400" dirty="0" smtClean="0"/>
              <a:t> в словах «опасные места» (орфограммы), правильно </a:t>
            </a:r>
            <a:r>
              <a:rPr lang="ru-RU" sz="2400" b="1" dirty="0" smtClean="0"/>
              <a:t>выбирать и </a:t>
            </a:r>
          </a:p>
          <a:p>
            <a:r>
              <a:rPr lang="ru-RU" sz="2400" b="1" dirty="0" smtClean="0"/>
              <a:t>                    объяснять</a:t>
            </a:r>
            <a:r>
              <a:rPr lang="ru-RU" sz="2400" dirty="0" smtClean="0"/>
              <a:t> написания, </a:t>
            </a:r>
            <a:r>
              <a:rPr lang="ru-RU" sz="2400" b="1" dirty="0" smtClean="0"/>
              <a:t>находить и исправлять</a:t>
            </a:r>
            <a:r>
              <a:rPr lang="ru-RU" sz="2400" dirty="0" smtClean="0"/>
              <a:t> ошибки.</a:t>
            </a:r>
          </a:p>
          <a:p>
            <a:endParaRPr lang="ru-RU" sz="2400" dirty="0" smtClean="0"/>
          </a:p>
          <a:p>
            <a:r>
              <a:rPr lang="ru-RU" sz="2400" b="1" dirty="0" smtClean="0"/>
              <a:t>                    Заниматься самостоятельно</a:t>
            </a:r>
            <a:r>
              <a:rPr lang="ru-RU" sz="2400" dirty="0" smtClean="0"/>
              <a:t>: последовательно осваивать тему по «шагам», развивать  орфографические умения; планировать свою деятельность и действовать по плану, проверять себя, оценивать результаты работы.</a:t>
            </a:r>
          </a:p>
          <a:p>
            <a:endParaRPr lang="ru-RU" sz="2400" dirty="0" smtClean="0"/>
          </a:p>
          <a:p>
            <a:r>
              <a:rPr lang="ru-RU" sz="2400" b="1" dirty="0" smtClean="0"/>
              <a:t>Читать тексты орфографических правил</a:t>
            </a:r>
            <a:r>
              <a:rPr lang="ru-RU" sz="2400" dirty="0" smtClean="0"/>
              <a:t> изучающим чтением: использовать особые приёмы чтения, чтобы понять текст, запомнить и уметь применять правило.</a:t>
            </a:r>
          </a:p>
          <a:p>
            <a:endParaRPr lang="ru-RU" sz="2400" dirty="0" smtClean="0"/>
          </a:p>
          <a:p>
            <a:r>
              <a:rPr lang="ru-RU" sz="2400" b="1" dirty="0" smtClean="0"/>
              <a:t>Читать тексты словарных статей</a:t>
            </a:r>
            <a:r>
              <a:rPr lang="ru-RU" sz="2400" dirty="0" smtClean="0"/>
              <a:t> ознакомительным чтением.</a:t>
            </a:r>
          </a:p>
          <a:p>
            <a:endParaRPr lang="ru-RU" sz="2400" dirty="0" smtClean="0"/>
          </a:p>
          <a:p>
            <a:r>
              <a:rPr lang="ru-RU" sz="2400" dirty="0" smtClean="0"/>
              <a:t>Кроме того, в процессе работы вы </a:t>
            </a:r>
            <a:r>
              <a:rPr lang="ru-RU" sz="2400" b="1" dirty="0" smtClean="0"/>
              <a:t>обогатите свой словарный запас</a:t>
            </a:r>
            <a:r>
              <a:rPr lang="ru-RU" sz="2400" dirty="0" smtClean="0"/>
              <a:t> новыми словами, а также словами разных тематических групп, синонимическими рядами; </a:t>
            </a:r>
            <a:r>
              <a:rPr lang="ru-RU" sz="2400" b="1" dirty="0" smtClean="0"/>
              <a:t>прочитаете отрывки из книг</a:t>
            </a:r>
            <a:r>
              <a:rPr lang="ru-RU" sz="2400" dirty="0" smtClean="0"/>
              <a:t> К. Паустовского, М. Пришвина, В. Катаева и др., которые вам, возможно, захочется потом прочитать целиком.   </a:t>
            </a:r>
            <a:endParaRPr lang="ru-RU" sz="24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66" y="15766"/>
            <a:ext cx="1367970" cy="192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501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66" y="15766"/>
            <a:ext cx="1367970" cy="192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36477" y="192292"/>
            <a:ext cx="11928143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      Как </a:t>
            </a:r>
            <a:r>
              <a:rPr lang="ru-RU" sz="3200" b="1" dirty="0">
                <a:solidFill>
                  <a:srgbClr val="0000FF"/>
                </a:solidFill>
              </a:rPr>
              <a:t>будет организована ваша учебная деятельность?</a:t>
            </a:r>
          </a:p>
          <a:p>
            <a:r>
              <a:rPr lang="ru-RU" dirty="0"/>
              <a:t>     </a:t>
            </a:r>
            <a:endParaRPr lang="ru-RU" dirty="0" smtClean="0"/>
          </a:p>
          <a:p>
            <a:r>
              <a:rPr lang="ru-RU" dirty="0" smtClean="0"/>
              <a:t>                               </a:t>
            </a:r>
            <a:r>
              <a:rPr lang="ru-RU" sz="2000" dirty="0" smtClean="0"/>
              <a:t>Учебное </a:t>
            </a:r>
            <a:r>
              <a:rPr lang="ru-RU" sz="2000" dirty="0"/>
              <a:t>пособие состоит из </a:t>
            </a:r>
            <a:r>
              <a:rPr lang="ru-RU" sz="2000" b="1" dirty="0"/>
              <a:t>разделов (модулей) </a:t>
            </a:r>
            <a:r>
              <a:rPr lang="ru-RU" sz="2000" dirty="0"/>
              <a:t>по наиболее трудным </a:t>
            </a:r>
            <a:r>
              <a:rPr lang="ru-RU" sz="2000" dirty="0" smtClean="0"/>
              <a:t>                       </a:t>
            </a:r>
          </a:p>
          <a:p>
            <a:r>
              <a:rPr lang="ru-RU" sz="2000" dirty="0"/>
              <a:t> </a:t>
            </a:r>
            <a:r>
              <a:rPr lang="ru-RU" sz="2000" dirty="0" smtClean="0"/>
              <a:t>                        орфографическим </a:t>
            </a:r>
            <a:r>
              <a:rPr lang="ru-RU" sz="2000" dirty="0"/>
              <a:t>темам курса русского языка начальной школы. </a:t>
            </a:r>
            <a:endParaRPr lang="ru-RU" sz="2000" dirty="0" smtClean="0"/>
          </a:p>
          <a:p>
            <a:endParaRPr lang="ru-RU" sz="2000" dirty="0"/>
          </a:p>
          <a:p>
            <a:r>
              <a:rPr lang="ru-RU" b="1" dirty="0" smtClean="0"/>
              <a:t>          </a:t>
            </a:r>
            <a:r>
              <a:rPr lang="ru-RU" sz="2000" b="1" dirty="0" smtClean="0"/>
              <a:t>Модуль </a:t>
            </a:r>
            <a:r>
              <a:rPr lang="ru-RU" sz="2000" b="1" dirty="0"/>
              <a:t>1</a:t>
            </a:r>
            <a:r>
              <a:rPr lang="ru-RU" sz="2000" dirty="0"/>
              <a:t>. Учимся писать слова с безударными гласными в корне.</a:t>
            </a:r>
          </a:p>
          <a:p>
            <a:r>
              <a:rPr lang="ru-RU" sz="2000" b="1" dirty="0" smtClean="0"/>
              <a:t>          Модуль </a:t>
            </a:r>
            <a:r>
              <a:rPr lang="ru-RU" sz="2000" b="1" dirty="0"/>
              <a:t>2.</a:t>
            </a:r>
            <a:r>
              <a:rPr lang="ru-RU" sz="2000" dirty="0"/>
              <a:t>  Учимся писать имена существительные с безударными падежными окончаниями.</a:t>
            </a:r>
          </a:p>
          <a:p>
            <a:r>
              <a:rPr lang="ru-RU" sz="2000" b="1" dirty="0" smtClean="0"/>
              <a:t>          Модуль </a:t>
            </a:r>
            <a:r>
              <a:rPr lang="ru-RU" sz="2000" b="1" dirty="0"/>
              <a:t>3</a:t>
            </a:r>
            <a:r>
              <a:rPr lang="ru-RU" sz="2000" dirty="0"/>
              <a:t>.  Учимся писать глаголы с безударными личными окончаниями.</a:t>
            </a:r>
          </a:p>
          <a:p>
            <a:r>
              <a:rPr lang="ru-RU" sz="2000" b="1" dirty="0" smtClean="0"/>
              <a:t>          Модуль </a:t>
            </a:r>
            <a:r>
              <a:rPr lang="ru-RU" sz="2000" b="1" dirty="0"/>
              <a:t>4.</a:t>
            </a:r>
            <a:r>
              <a:rPr lang="ru-RU" sz="2000" dirty="0"/>
              <a:t> Учимся писать слова с буквами Ъ и Ь.</a:t>
            </a:r>
          </a:p>
          <a:p>
            <a:r>
              <a:rPr lang="ru-RU" dirty="0"/>
              <a:t> </a:t>
            </a:r>
          </a:p>
          <a:p>
            <a:r>
              <a:rPr lang="ru-RU" sz="2000" dirty="0"/>
              <a:t>     </a:t>
            </a:r>
            <a:r>
              <a:rPr lang="ru-RU" sz="2000" dirty="0">
                <a:solidFill>
                  <a:srgbClr val="0070C0"/>
                </a:solidFill>
              </a:rPr>
              <a:t>В</a:t>
            </a:r>
            <a:r>
              <a:rPr lang="ru-RU" sz="2000" dirty="0"/>
              <a:t>ы можете изучать эти разделы последовательно, или в любом порядке, или выбирать только те, которые вам нужны.</a:t>
            </a:r>
          </a:p>
          <a:p>
            <a:r>
              <a:rPr lang="ru-RU" sz="2000" dirty="0"/>
              <a:t>     </a:t>
            </a:r>
            <a:r>
              <a:rPr lang="ru-RU" sz="2000" dirty="0">
                <a:solidFill>
                  <a:srgbClr val="0070C0"/>
                </a:solidFill>
              </a:rPr>
              <a:t>К</a:t>
            </a:r>
            <a:r>
              <a:rPr lang="ru-RU" sz="2000" dirty="0"/>
              <a:t>аждый раздел (модуль) учебного пособия – это тексты, которые нужно прочитать и понять, и система заданий, которые нужно выполнить (входная </a:t>
            </a:r>
            <a:r>
              <a:rPr lang="ru-RU" sz="2000" dirty="0" smtClean="0"/>
              <a:t>диагностическая </a:t>
            </a:r>
            <a:r>
              <a:rPr lang="ru-RU" sz="2000" dirty="0"/>
              <a:t>работа, обучающие упражнения с самоконтролем, итоговые контрольные задания). </a:t>
            </a:r>
          </a:p>
          <a:p>
            <a:r>
              <a:rPr lang="ru-RU" sz="2000" dirty="0"/>
              <a:t>     </a:t>
            </a:r>
            <a:r>
              <a:rPr lang="ru-RU" sz="2000" dirty="0">
                <a:solidFill>
                  <a:srgbClr val="0070C0"/>
                </a:solidFill>
              </a:rPr>
              <a:t>С</a:t>
            </a:r>
            <a:r>
              <a:rPr lang="ru-RU" sz="2000" dirty="0"/>
              <a:t>одержание </a:t>
            </a:r>
            <a:r>
              <a:rPr lang="ru-RU" sz="2000" b="1" dirty="0"/>
              <a:t>каждого модуля </a:t>
            </a:r>
            <a:r>
              <a:rPr lang="ru-RU" sz="2000" dirty="0"/>
              <a:t>разбито на </a:t>
            </a:r>
            <a:r>
              <a:rPr lang="ru-RU" sz="2000" b="1" dirty="0"/>
              <a:t>10 «шагов», </a:t>
            </a:r>
            <a:r>
              <a:rPr lang="ru-RU" sz="2000" dirty="0"/>
              <a:t>их нужно последовательно </a:t>
            </a:r>
            <a:r>
              <a:rPr lang="ru-RU" sz="2000" dirty="0" smtClean="0"/>
              <a:t>пройти и выполнить </a:t>
            </a:r>
            <a:r>
              <a:rPr lang="ru-RU" sz="2000" b="1" dirty="0" smtClean="0"/>
              <a:t>25</a:t>
            </a:r>
            <a:r>
              <a:rPr lang="ru-RU" sz="2000" dirty="0" smtClean="0"/>
              <a:t> </a:t>
            </a:r>
            <a:r>
              <a:rPr lang="ru-RU" sz="2000" b="1" dirty="0" smtClean="0"/>
              <a:t>заданий</a:t>
            </a:r>
            <a:r>
              <a:rPr lang="ru-RU" sz="2000" dirty="0" smtClean="0"/>
              <a:t>, </a:t>
            </a:r>
            <a:r>
              <a:rPr lang="ru-RU" sz="2000" dirty="0"/>
              <a:t>чтобы научиться писать без ошибок слова с той или иной орфограммой. Можно пропустить какой-то «шаг», но менять последовательность «шагов» внутри модуля не рекомендуется.</a:t>
            </a:r>
          </a:p>
          <a:p>
            <a:r>
              <a:rPr lang="ru-RU" sz="2000" dirty="0"/>
              <a:t>     </a:t>
            </a:r>
            <a:r>
              <a:rPr lang="ru-RU" sz="2000" dirty="0">
                <a:solidFill>
                  <a:srgbClr val="0070C0"/>
                </a:solidFill>
              </a:rPr>
              <a:t>К</a:t>
            </a:r>
            <a:r>
              <a:rPr lang="ru-RU" sz="2000" dirty="0"/>
              <a:t>аждый «шаг» - это небольшой текст и задания к нему. Сначала нужно прочитать и понять текст, затем приступить к выполнению заданий и проверить себя (ответы даны в конце пособия</a:t>
            </a:r>
            <a:r>
              <a:rPr lang="ru-RU" sz="2000" dirty="0" smtClean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16357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66" y="15766"/>
            <a:ext cx="1367970" cy="192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94138" y="0"/>
            <a:ext cx="1179786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Модуль </a:t>
            </a:r>
            <a:r>
              <a:rPr lang="ru-RU" sz="3200" b="1" dirty="0">
                <a:solidFill>
                  <a:srgbClr val="0000FF"/>
                </a:solidFill>
              </a:rPr>
              <a:t>1</a:t>
            </a:r>
            <a:r>
              <a:rPr lang="ru-RU" sz="3200" b="1" dirty="0" smtClean="0">
                <a:solidFill>
                  <a:srgbClr val="0000FF"/>
                </a:solidFill>
              </a:rPr>
              <a:t>. </a:t>
            </a:r>
            <a:r>
              <a:rPr lang="ru-RU" sz="3200" b="1" dirty="0">
                <a:solidFill>
                  <a:srgbClr val="0000FF"/>
                </a:solidFill>
              </a:rPr>
              <a:t>Учимся писать </a:t>
            </a:r>
            <a:r>
              <a:rPr lang="ru-RU" sz="3200" b="1" dirty="0" smtClean="0">
                <a:solidFill>
                  <a:srgbClr val="0000FF"/>
                </a:solidFill>
              </a:rPr>
              <a:t>слова 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с </a:t>
            </a:r>
            <a:r>
              <a:rPr lang="ru-RU" sz="3200" b="1" dirty="0">
                <a:solidFill>
                  <a:srgbClr val="0000FF"/>
                </a:solidFill>
              </a:rPr>
              <a:t>безударными </a:t>
            </a:r>
            <a:r>
              <a:rPr lang="ru-RU" sz="3200" b="1" dirty="0" smtClean="0">
                <a:solidFill>
                  <a:srgbClr val="0000FF"/>
                </a:solidFill>
              </a:rPr>
              <a:t>гласными в корне</a:t>
            </a:r>
            <a:endParaRPr lang="ru-RU" sz="3200" b="1" dirty="0">
              <a:solidFill>
                <a:srgbClr val="0000FF"/>
              </a:solidFill>
            </a:endParaRPr>
          </a:p>
          <a:p>
            <a:endParaRPr lang="ru-RU" sz="2400" dirty="0" smtClean="0"/>
          </a:p>
          <a:p>
            <a:endParaRPr lang="ru-RU" sz="2400" dirty="0" smtClean="0">
              <a:solidFill>
                <a:srgbClr val="0070C0"/>
              </a:solidFill>
            </a:endParaRP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r>
              <a:rPr lang="ru-RU" sz="3200" b="1" dirty="0" smtClean="0">
                <a:solidFill>
                  <a:srgbClr val="0070C0"/>
                </a:solidFill>
              </a:rPr>
              <a:t>Шаг </a:t>
            </a:r>
            <a:r>
              <a:rPr lang="ru-RU" sz="3200" b="1" dirty="0">
                <a:solidFill>
                  <a:srgbClr val="0070C0"/>
                </a:solidFill>
              </a:rPr>
              <a:t>1.</a:t>
            </a:r>
            <a:r>
              <a:rPr lang="ru-RU" sz="3200" b="1" dirty="0"/>
              <a:t> </a:t>
            </a:r>
            <a:r>
              <a:rPr lang="ru-RU" sz="2800" dirty="0"/>
              <a:t>Проверьте себя</a:t>
            </a:r>
            <a:r>
              <a:rPr lang="ru-RU" sz="3200" dirty="0"/>
              <a:t>: </a:t>
            </a:r>
            <a:r>
              <a:rPr lang="ru-RU" sz="2800" dirty="0"/>
              <a:t>действительно ли вам нужно заниматься по этому </a:t>
            </a:r>
            <a:r>
              <a:rPr lang="ru-RU" sz="2800" dirty="0" smtClean="0"/>
              <a:t>разделу. </a:t>
            </a:r>
            <a:r>
              <a:rPr lang="ru-RU" sz="2800" dirty="0" smtClean="0">
                <a:solidFill>
                  <a:srgbClr val="0070C0"/>
                </a:solidFill>
              </a:rPr>
              <a:t>(Входная диагностика, самоконтроль, мотивация к деятельности).</a:t>
            </a:r>
            <a:endParaRPr lang="ru-RU" sz="2800" dirty="0">
              <a:solidFill>
                <a:srgbClr val="0070C0"/>
              </a:solidFill>
            </a:endParaRPr>
          </a:p>
          <a:p>
            <a:r>
              <a:rPr lang="ru-RU" sz="2800" b="1" dirty="0">
                <a:solidFill>
                  <a:srgbClr val="0070C0"/>
                </a:solidFill>
              </a:rPr>
              <a:t>Шаг 2. </a:t>
            </a:r>
            <a:r>
              <a:rPr lang="ru-RU" sz="2800" dirty="0"/>
              <a:t>Совсем немного теории: понятия, которые нам </a:t>
            </a:r>
            <a:r>
              <a:rPr lang="ru-RU" sz="2800" dirty="0" smtClean="0"/>
              <a:t>нужны. </a:t>
            </a:r>
            <a:r>
              <a:rPr lang="ru-RU" sz="2800" dirty="0" smtClean="0">
                <a:solidFill>
                  <a:srgbClr val="0070C0"/>
                </a:solidFill>
              </a:rPr>
              <a:t>(Минимум базовых знаний из области орфографии, фонетики, морфологии, которые выносятся на ВПР. Понятия в модулях повторяются).</a:t>
            </a:r>
            <a:endParaRPr lang="ru-RU" sz="2800" dirty="0">
              <a:solidFill>
                <a:srgbClr val="0070C0"/>
              </a:solidFill>
            </a:endParaRPr>
          </a:p>
          <a:p>
            <a:r>
              <a:rPr lang="ru-RU" sz="2800" b="1" dirty="0">
                <a:solidFill>
                  <a:srgbClr val="0070C0"/>
                </a:solidFill>
              </a:rPr>
              <a:t>Шаг 3. </a:t>
            </a:r>
            <a:r>
              <a:rPr lang="ru-RU" sz="2800" dirty="0"/>
              <a:t>Читаем орфографическое правило изучающим </a:t>
            </a:r>
            <a:r>
              <a:rPr lang="ru-RU" sz="2800" dirty="0" smtClean="0"/>
              <a:t>чтением. </a:t>
            </a:r>
            <a:r>
              <a:rPr lang="ru-RU" sz="2800" dirty="0" smtClean="0">
                <a:solidFill>
                  <a:srgbClr val="0070C0"/>
                </a:solidFill>
              </a:rPr>
              <a:t>(Помогаем осваивать предметные знания через обучение продуктивному чтению текстов орфографических правил (познавательные УУД).</a:t>
            </a:r>
            <a:endParaRPr lang="ru-RU" sz="2800" dirty="0">
              <a:solidFill>
                <a:srgbClr val="0070C0"/>
              </a:solidFill>
            </a:endParaRPr>
          </a:p>
          <a:p>
            <a:r>
              <a:rPr lang="ru-RU" sz="2800" b="1" dirty="0">
                <a:solidFill>
                  <a:srgbClr val="0070C0"/>
                </a:solidFill>
              </a:rPr>
              <a:t>Шаг 4</a:t>
            </a:r>
            <a:r>
              <a:rPr lang="ru-RU" sz="2800" dirty="0"/>
              <a:t>. Что нужно уметь, чтобы правильно писать </a:t>
            </a:r>
            <a:r>
              <a:rPr lang="ru-RU" sz="2800" dirty="0" smtClean="0"/>
              <a:t>слова </a:t>
            </a:r>
            <a:r>
              <a:rPr lang="ru-RU" sz="2800" dirty="0"/>
              <a:t>с безударными </a:t>
            </a:r>
            <a:r>
              <a:rPr lang="ru-RU" sz="2800" dirty="0" smtClean="0"/>
              <a:t>гласными в корне. </a:t>
            </a:r>
            <a:r>
              <a:rPr lang="ru-RU" sz="2800" dirty="0" smtClean="0">
                <a:solidFill>
                  <a:srgbClr val="0070C0"/>
                </a:solidFill>
              </a:rPr>
              <a:t>(Полный перечень базовых умений: фонетических, морфологических, орфографических; самоконтроль).</a:t>
            </a:r>
            <a:endParaRPr lang="ru-RU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72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66" y="15766"/>
            <a:ext cx="1367970" cy="192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94138" y="0"/>
            <a:ext cx="1179786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Модуль </a:t>
            </a:r>
            <a:r>
              <a:rPr lang="ru-RU" sz="3200" b="1" dirty="0">
                <a:solidFill>
                  <a:srgbClr val="0000FF"/>
                </a:solidFill>
              </a:rPr>
              <a:t>1</a:t>
            </a:r>
            <a:r>
              <a:rPr lang="ru-RU" sz="3200" b="1" dirty="0" smtClean="0">
                <a:solidFill>
                  <a:srgbClr val="0000FF"/>
                </a:solidFill>
              </a:rPr>
              <a:t>. </a:t>
            </a:r>
            <a:r>
              <a:rPr lang="ru-RU" sz="3200" b="1" dirty="0">
                <a:solidFill>
                  <a:srgbClr val="0000FF"/>
                </a:solidFill>
              </a:rPr>
              <a:t>Учимся писать </a:t>
            </a:r>
            <a:r>
              <a:rPr lang="ru-RU" sz="3200" b="1" dirty="0" smtClean="0">
                <a:solidFill>
                  <a:srgbClr val="0000FF"/>
                </a:solidFill>
              </a:rPr>
              <a:t>слова 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с </a:t>
            </a:r>
            <a:r>
              <a:rPr lang="ru-RU" sz="3200" b="1" dirty="0">
                <a:solidFill>
                  <a:srgbClr val="0000FF"/>
                </a:solidFill>
              </a:rPr>
              <a:t>безударными </a:t>
            </a:r>
            <a:r>
              <a:rPr lang="ru-RU" sz="3200" b="1" dirty="0" smtClean="0">
                <a:solidFill>
                  <a:srgbClr val="0000FF"/>
                </a:solidFill>
              </a:rPr>
              <a:t>гласными в корне (продолжение)</a:t>
            </a:r>
            <a:endParaRPr lang="ru-RU" sz="3200" b="1" dirty="0">
              <a:solidFill>
                <a:srgbClr val="0000FF"/>
              </a:solidFill>
            </a:endParaRPr>
          </a:p>
          <a:p>
            <a:endParaRPr lang="ru-RU" sz="2000" dirty="0" smtClean="0"/>
          </a:p>
          <a:p>
            <a:endParaRPr lang="ru-RU" sz="2000" dirty="0" smtClean="0">
              <a:solidFill>
                <a:srgbClr val="0070C0"/>
              </a:solidFill>
            </a:endParaRP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r>
              <a:rPr lang="ru-RU" sz="2400" b="1" dirty="0" smtClean="0">
                <a:solidFill>
                  <a:srgbClr val="0070C0"/>
                </a:solidFill>
              </a:rPr>
              <a:t>Шаг </a:t>
            </a:r>
            <a:r>
              <a:rPr lang="ru-RU" sz="2400" b="1" dirty="0">
                <a:solidFill>
                  <a:srgbClr val="0070C0"/>
                </a:solidFill>
              </a:rPr>
              <a:t>5</a:t>
            </a:r>
            <a:r>
              <a:rPr lang="ru-RU" sz="2400" dirty="0">
                <a:solidFill>
                  <a:srgbClr val="0070C0"/>
                </a:solidFill>
              </a:rPr>
              <a:t>.</a:t>
            </a:r>
            <a:r>
              <a:rPr lang="ru-RU" sz="3200" dirty="0"/>
              <a:t> </a:t>
            </a:r>
            <a:r>
              <a:rPr lang="ru-RU" sz="2400" dirty="0"/>
              <a:t>Учимся </a:t>
            </a:r>
            <a:r>
              <a:rPr lang="ru-RU" sz="2400" dirty="0" smtClean="0"/>
              <a:t>ставить ударение, находить ударный  и безударные гласные звуки. </a:t>
            </a:r>
            <a:r>
              <a:rPr lang="ru-RU" sz="2400" dirty="0" smtClean="0">
                <a:solidFill>
                  <a:srgbClr val="0070C0"/>
                </a:solidFill>
              </a:rPr>
              <a:t>(Развитие базовых фонетических умений, самоконтроль).</a:t>
            </a:r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b="1" dirty="0">
                <a:solidFill>
                  <a:srgbClr val="0070C0"/>
                </a:solidFill>
              </a:rPr>
              <a:t>Шаг 6.</a:t>
            </a:r>
            <a:r>
              <a:rPr lang="ru-RU" sz="2400" b="1" dirty="0"/>
              <a:t> </a:t>
            </a:r>
            <a:r>
              <a:rPr lang="ru-RU" sz="2400" dirty="0"/>
              <a:t>Учимся </a:t>
            </a:r>
            <a:r>
              <a:rPr lang="ru-RU" sz="2400" dirty="0" smtClean="0"/>
              <a:t>находить в слове корень, подбирать однокоренные слова. </a:t>
            </a:r>
            <a:r>
              <a:rPr lang="ru-RU" sz="2400" dirty="0" smtClean="0">
                <a:solidFill>
                  <a:srgbClr val="0070C0"/>
                </a:solidFill>
              </a:rPr>
              <a:t>(Развитие базовых морфологических умений, самоконтроль).</a:t>
            </a:r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b="1" dirty="0">
                <a:solidFill>
                  <a:srgbClr val="0070C0"/>
                </a:solidFill>
              </a:rPr>
              <a:t>Шаг 7.</a:t>
            </a:r>
            <a:r>
              <a:rPr lang="ru-RU" sz="2400" b="1" dirty="0"/>
              <a:t> </a:t>
            </a:r>
            <a:r>
              <a:rPr lang="ru-RU" sz="2400" dirty="0"/>
              <a:t>Учимся видеть в </a:t>
            </a:r>
            <a:r>
              <a:rPr lang="ru-RU" sz="2400" dirty="0" smtClean="0"/>
              <a:t>словах орфограмму-букву </a:t>
            </a:r>
            <a:r>
              <a:rPr lang="ru-RU" sz="2400" dirty="0"/>
              <a:t>безударного гласного звука в </a:t>
            </a:r>
            <a:r>
              <a:rPr lang="ru-RU" sz="2400" dirty="0" smtClean="0"/>
              <a:t>корне.</a:t>
            </a:r>
            <a:endParaRPr lang="ru-RU" sz="2400" dirty="0"/>
          </a:p>
          <a:p>
            <a:r>
              <a:rPr lang="ru-RU" sz="2400" b="1" dirty="0" smtClean="0">
                <a:solidFill>
                  <a:srgbClr val="0070C0"/>
                </a:solidFill>
              </a:rPr>
              <a:t>Шаг </a:t>
            </a:r>
            <a:r>
              <a:rPr lang="ru-RU" sz="2400" b="1" dirty="0">
                <a:solidFill>
                  <a:srgbClr val="0070C0"/>
                </a:solidFill>
              </a:rPr>
              <a:t>8.</a:t>
            </a:r>
            <a:r>
              <a:rPr lang="ru-RU" sz="2400" b="1" dirty="0"/>
              <a:t> </a:t>
            </a:r>
            <a:r>
              <a:rPr lang="ru-RU" sz="2400" dirty="0"/>
              <a:t>Учимся выбирать написание, то есть применять орфографическое правило.</a:t>
            </a:r>
          </a:p>
          <a:p>
            <a:r>
              <a:rPr lang="ru-RU" sz="2400" b="1" dirty="0" smtClean="0">
                <a:solidFill>
                  <a:srgbClr val="0070C0"/>
                </a:solidFill>
              </a:rPr>
              <a:t>Шаг </a:t>
            </a:r>
            <a:r>
              <a:rPr lang="ru-RU" sz="2400" b="1" dirty="0">
                <a:solidFill>
                  <a:srgbClr val="0070C0"/>
                </a:solidFill>
              </a:rPr>
              <a:t>9.</a:t>
            </a:r>
            <a:r>
              <a:rPr lang="ru-RU" sz="2400" b="1" dirty="0"/>
              <a:t> </a:t>
            </a:r>
            <a:r>
              <a:rPr lang="ru-RU" sz="2400" dirty="0"/>
              <a:t>Учимся объяснять выбор написания</a:t>
            </a:r>
            <a:r>
              <a:rPr lang="ru-RU" sz="2400" dirty="0" smtClean="0"/>
              <a:t>. </a:t>
            </a:r>
            <a:r>
              <a:rPr lang="ru-RU" sz="2400" dirty="0" smtClean="0">
                <a:solidFill>
                  <a:srgbClr val="0070C0"/>
                </a:solidFill>
              </a:rPr>
              <a:t>(Шаги 7, 8, 9 – развитие орфографических умений на основе языковых. Учимся применять алгоритм выбора написания и проверять себя (регулятивные и познавательные УУД).</a:t>
            </a:r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b="1" dirty="0" smtClean="0">
                <a:solidFill>
                  <a:srgbClr val="0070C0"/>
                </a:solidFill>
              </a:rPr>
              <a:t>Шаг </a:t>
            </a:r>
            <a:r>
              <a:rPr lang="ru-RU" sz="2400" b="1" dirty="0">
                <a:solidFill>
                  <a:srgbClr val="0070C0"/>
                </a:solidFill>
              </a:rPr>
              <a:t>10. </a:t>
            </a:r>
            <a:r>
              <a:rPr lang="ru-RU" sz="2400" dirty="0"/>
              <a:t>Выполняем итоговые задания, проверяем себя</a:t>
            </a:r>
            <a:r>
              <a:rPr lang="ru-RU" sz="2400" dirty="0" smtClean="0"/>
              <a:t>. </a:t>
            </a:r>
            <a:r>
              <a:rPr lang="ru-RU" sz="2400" dirty="0" smtClean="0">
                <a:solidFill>
                  <a:srgbClr val="0070C0"/>
                </a:solidFill>
              </a:rPr>
              <a:t>(</a:t>
            </a:r>
            <a:r>
              <a:rPr lang="ru-RU" sz="2400" dirty="0">
                <a:solidFill>
                  <a:srgbClr val="0070C0"/>
                </a:solidFill>
              </a:rPr>
              <a:t>И</a:t>
            </a:r>
            <a:r>
              <a:rPr lang="ru-RU" sz="2400" dirty="0" smtClean="0">
                <a:solidFill>
                  <a:srgbClr val="0070C0"/>
                </a:solidFill>
              </a:rPr>
              <a:t>тоговая диагностика, самоконтроль).</a:t>
            </a:r>
          </a:p>
        </p:txBody>
      </p:sp>
    </p:spTree>
    <p:extLst>
      <p:ext uri="{BB962C8B-B14F-4D97-AF65-F5344CB8AC3E}">
        <p14:creationId xmlns:p14="http://schemas.microsoft.com/office/powerpoint/2010/main" val="80773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867130" y="633147"/>
            <a:ext cx="3720636" cy="39546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+mj-ea"/>
                <a:cs typeface="+mj-cs"/>
              </a:rPr>
              <a:t>Шаг 1.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Проверьте себя: 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действительно ли вам нужно заниматься по этому разделу.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+mj-ea"/>
                <a:cs typeface="+mj-cs"/>
              </a:rPr>
              <a:t>Входная диагностика, самоконтроль, мотивация к деятельности.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6106" y="47281"/>
            <a:ext cx="5172586" cy="6810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2183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3230" y="0"/>
            <a:ext cx="5208494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32519" y="1876514"/>
            <a:ext cx="4112185" cy="35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smtClean="0">
                <a:solidFill>
                  <a:srgbClr val="0070C0"/>
                </a:solidFill>
              </a:rPr>
              <a:t> </a:t>
            </a:r>
            <a:r>
              <a:rPr lang="ru-RU" sz="3000" b="1" dirty="0" smtClean="0">
                <a:solidFill>
                  <a:srgbClr val="0070C0"/>
                </a:solidFill>
                <a:ea typeface="+mj-ea"/>
                <a:cs typeface="+mj-cs"/>
              </a:rPr>
              <a:t>Шаг 2.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Совсем немного теории: понятия, которые нам нужны.</a:t>
            </a:r>
          </a:p>
          <a:p>
            <a:pPr algn="r"/>
            <a:endParaRPr lang="ru-RU" sz="3000" dirty="0" smtClean="0">
              <a:ea typeface="+mj-ea"/>
              <a:cs typeface="+mj-cs"/>
            </a:endParaRPr>
          </a:p>
          <a:p>
            <a:pPr algn="r"/>
            <a:r>
              <a:rPr lang="ru-RU" sz="3000" dirty="0" smtClean="0">
                <a:solidFill>
                  <a:srgbClr val="0070C0"/>
                </a:solidFill>
                <a:ea typeface="+mj-ea"/>
                <a:cs typeface="+mj-cs"/>
              </a:rPr>
              <a:t>Минимум базовых знаний из области орфографии, фонетики, морфологии, которые выносятся на ВПР. Повторяемость понятий в модулях.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5028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4016" y="1"/>
            <a:ext cx="520849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93330" y="1688184"/>
            <a:ext cx="4332667" cy="34816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smtClean="0">
                <a:solidFill>
                  <a:srgbClr val="0070C0"/>
                </a:solidFill>
              </a:rPr>
              <a:t> </a:t>
            </a:r>
            <a:r>
              <a:rPr lang="ru-RU" sz="3000" b="1" dirty="0" smtClean="0">
                <a:solidFill>
                  <a:srgbClr val="0070C0"/>
                </a:solidFill>
                <a:ea typeface="+mj-ea"/>
                <a:cs typeface="+mj-cs"/>
              </a:rPr>
              <a:t>Шаг 3.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Читаем орфографическое правило изучающим чтением.</a:t>
            </a:r>
          </a:p>
          <a:p>
            <a:pPr algn="r"/>
            <a:endParaRPr lang="ru-RU" sz="3000" dirty="0" smtClean="0">
              <a:ea typeface="+mj-ea"/>
              <a:cs typeface="+mj-cs"/>
            </a:endParaRPr>
          </a:p>
          <a:p>
            <a:pPr algn="r"/>
            <a:r>
              <a:rPr lang="ru-RU" sz="3000" dirty="0" smtClean="0">
                <a:solidFill>
                  <a:srgbClr val="0070C0"/>
                </a:solidFill>
                <a:ea typeface="+mj-ea"/>
                <a:cs typeface="+mj-cs"/>
              </a:rPr>
              <a:t>Помогаем осваивать предметные знания </a:t>
            </a:r>
            <a:r>
              <a:rPr lang="ru-RU" sz="3000" dirty="0">
                <a:solidFill>
                  <a:srgbClr val="0070C0"/>
                </a:solidFill>
                <a:ea typeface="+mj-ea"/>
                <a:cs typeface="+mj-cs"/>
              </a:rPr>
              <a:t>ч</a:t>
            </a:r>
            <a:r>
              <a:rPr lang="ru-RU" sz="3000" dirty="0" smtClean="0">
                <a:solidFill>
                  <a:srgbClr val="0070C0"/>
                </a:solidFill>
                <a:ea typeface="+mj-ea"/>
                <a:cs typeface="+mj-cs"/>
              </a:rPr>
              <a:t>ерез обучение продуктивному чтению текстов орфографических правил (познавательные УУД).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390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838" y="0"/>
            <a:ext cx="5198590" cy="684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1532" y="959809"/>
            <a:ext cx="4587766" cy="53918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ea typeface="+mj-ea"/>
                <a:cs typeface="+mj-cs"/>
              </a:rPr>
              <a:t>Шаг 4. </a:t>
            </a:r>
          </a:p>
          <a:p>
            <a:pPr algn="r"/>
            <a:r>
              <a:rPr lang="ru-RU" sz="3600" dirty="0" smtClean="0">
                <a:ea typeface="+mj-ea"/>
                <a:cs typeface="+mj-cs"/>
              </a:rPr>
              <a:t>Что нужно уметь, чтобы правильно писать слова </a:t>
            </a:r>
          </a:p>
          <a:p>
            <a:pPr algn="r"/>
            <a:r>
              <a:rPr lang="ru-RU" sz="3600" dirty="0" smtClean="0">
                <a:ea typeface="+mj-ea"/>
                <a:cs typeface="+mj-cs"/>
              </a:rPr>
              <a:t>с безударными </a:t>
            </a:r>
            <a:r>
              <a:rPr lang="ru-RU" sz="3600" dirty="0">
                <a:ea typeface="+mj-ea"/>
                <a:cs typeface="+mj-cs"/>
              </a:rPr>
              <a:t> </a:t>
            </a:r>
            <a:r>
              <a:rPr lang="ru-RU" sz="3600" dirty="0" smtClean="0">
                <a:ea typeface="+mj-ea"/>
                <a:cs typeface="+mj-cs"/>
              </a:rPr>
              <a:t>гласными в корне.</a:t>
            </a:r>
          </a:p>
          <a:p>
            <a:pPr algn="r"/>
            <a:r>
              <a:rPr lang="ru-RU" sz="3600" dirty="0" smtClean="0">
                <a:ea typeface="+mj-ea"/>
                <a:cs typeface="+mj-cs"/>
              </a:rPr>
              <a:t> </a:t>
            </a:r>
            <a:endParaRPr lang="ru-RU" sz="3600" dirty="0">
              <a:ea typeface="+mj-ea"/>
              <a:cs typeface="+mj-cs"/>
            </a:endParaRPr>
          </a:p>
          <a:p>
            <a:pPr algn="r"/>
            <a:r>
              <a:rPr lang="ru-RU" sz="3600" dirty="0" smtClean="0">
                <a:solidFill>
                  <a:srgbClr val="0070C0"/>
                </a:solidFill>
                <a:ea typeface="+mj-ea"/>
                <a:cs typeface="+mj-cs"/>
              </a:rPr>
              <a:t>Полный перечень базовых умений: орфографических, фонетических, морфологических; самоконтроль.</a:t>
            </a:r>
            <a:r>
              <a:rPr lang="ru-RU" sz="3900" dirty="0" smtClean="0">
                <a:solidFill>
                  <a:srgbClr val="0070C0"/>
                </a:solidFill>
                <a:ea typeface="+mj-ea"/>
                <a:cs typeface="+mj-cs"/>
              </a:rPr>
              <a:t> 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1588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838" y="0"/>
            <a:ext cx="5198590" cy="684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25439" y="1421720"/>
            <a:ext cx="4162098" cy="36260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smtClean="0">
                <a:solidFill>
                  <a:srgbClr val="0070C0"/>
                </a:solidFill>
              </a:rPr>
              <a:t> </a:t>
            </a:r>
            <a:r>
              <a:rPr lang="ru-RU" sz="3000" b="1" dirty="0" smtClean="0">
                <a:solidFill>
                  <a:srgbClr val="0070C0"/>
                </a:solidFill>
                <a:ea typeface="+mj-ea"/>
                <a:cs typeface="+mj-cs"/>
              </a:rPr>
              <a:t>Шаг 5.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Учимся ставить в слове ударение, </a:t>
            </a:r>
          </a:p>
          <a:p>
            <a:pPr algn="r"/>
            <a:r>
              <a:rPr lang="ru-RU" sz="3000" dirty="0">
                <a:ea typeface="+mj-ea"/>
                <a:cs typeface="+mj-cs"/>
              </a:rPr>
              <a:t>н</a:t>
            </a:r>
            <a:r>
              <a:rPr lang="ru-RU" sz="3000" dirty="0" smtClean="0">
                <a:ea typeface="+mj-ea"/>
                <a:cs typeface="+mj-cs"/>
              </a:rPr>
              <a:t>аходить  </a:t>
            </a:r>
          </a:p>
          <a:p>
            <a:pPr algn="r"/>
            <a:r>
              <a:rPr lang="ru-RU" sz="3000" dirty="0">
                <a:ea typeface="+mj-ea"/>
                <a:cs typeface="+mj-cs"/>
              </a:rPr>
              <a:t>у</a:t>
            </a:r>
            <a:r>
              <a:rPr lang="ru-RU" sz="3000" dirty="0" smtClean="0">
                <a:ea typeface="+mj-ea"/>
                <a:cs typeface="+mj-cs"/>
              </a:rPr>
              <a:t>дарный и  безударные гласные звуки.</a:t>
            </a:r>
          </a:p>
          <a:p>
            <a:pPr algn="r"/>
            <a:endParaRPr lang="ru-RU" sz="3000" dirty="0">
              <a:ea typeface="+mj-ea"/>
              <a:cs typeface="+mj-cs"/>
            </a:endParaRPr>
          </a:p>
          <a:p>
            <a:pPr algn="r"/>
            <a:r>
              <a:rPr lang="ru-RU" sz="3000" dirty="0" smtClean="0">
                <a:solidFill>
                  <a:srgbClr val="0070C0"/>
                </a:solidFill>
                <a:ea typeface="+mj-ea"/>
                <a:cs typeface="+mj-cs"/>
              </a:rPr>
              <a:t>Развитие базовых фонетических умений, самоконтроль.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000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0879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3333" y="15766"/>
            <a:ext cx="5186860" cy="6829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15310" y="813447"/>
            <a:ext cx="4619298" cy="5234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smtClean="0">
                <a:solidFill>
                  <a:srgbClr val="0070C0"/>
                </a:solidFill>
              </a:rPr>
              <a:t> </a:t>
            </a:r>
            <a:r>
              <a:rPr lang="ru-RU" sz="3000" b="1" dirty="0" smtClean="0">
                <a:solidFill>
                  <a:srgbClr val="0070C0"/>
                </a:solidFill>
                <a:ea typeface="+mj-ea"/>
                <a:cs typeface="+mj-cs"/>
              </a:rPr>
              <a:t>Шаг 6.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Учимся находить в слове корень, подбирать однокоренные слова.</a:t>
            </a:r>
          </a:p>
          <a:p>
            <a:pPr algn="r"/>
            <a:endParaRPr lang="ru-RU" sz="3000" dirty="0">
              <a:ea typeface="+mj-ea"/>
              <a:cs typeface="+mj-cs"/>
            </a:endParaRPr>
          </a:p>
          <a:p>
            <a:pPr algn="r"/>
            <a:r>
              <a:rPr lang="ru-RU" sz="3000" dirty="0" smtClean="0">
                <a:solidFill>
                  <a:srgbClr val="0070C0"/>
                </a:solidFill>
                <a:ea typeface="+mj-ea"/>
                <a:cs typeface="+mj-cs"/>
              </a:rPr>
              <a:t>Развитие базовых морфологических умений, самоконтроль.</a:t>
            </a:r>
          </a:p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000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6342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79121" y="0"/>
            <a:ext cx="52084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43316" y="633756"/>
            <a:ext cx="4367050" cy="5234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smtClean="0">
                <a:solidFill>
                  <a:srgbClr val="0070C0"/>
                </a:solidFill>
              </a:rPr>
              <a:t> </a:t>
            </a:r>
            <a:r>
              <a:rPr lang="ru-RU" sz="3000" b="1" dirty="0" smtClean="0">
                <a:solidFill>
                  <a:srgbClr val="0070C0"/>
                </a:solidFill>
                <a:ea typeface="+mj-ea"/>
                <a:cs typeface="+mj-cs"/>
              </a:rPr>
              <a:t>Шаг 7.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Учимся видеть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в словах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орфограмму-букву безударного гласного звука в корне.</a:t>
            </a:r>
          </a:p>
          <a:p>
            <a:pPr algn="r"/>
            <a:endParaRPr lang="ru-RU" sz="3000" dirty="0">
              <a:ea typeface="+mj-ea"/>
              <a:cs typeface="+mj-cs"/>
            </a:endParaRPr>
          </a:p>
          <a:p>
            <a:pPr algn="r"/>
            <a:r>
              <a:rPr lang="ru-RU" sz="3000" dirty="0" smtClean="0">
                <a:solidFill>
                  <a:srgbClr val="0070C0"/>
                </a:solidFill>
                <a:ea typeface="+mj-ea"/>
                <a:cs typeface="+mj-cs"/>
              </a:rPr>
              <a:t>Развитие орфографических умений, самоконтроль.</a:t>
            </a:r>
          </a:p>
        </p:txBody>
      </p:sp>
    </p:spTree>
    <p:extLst>
      <p:ext uri="{BB962C8B-B14F-4D97-AF65-F5344CB8AC3E}">
        <p14:creationId xmlns:p14="http://schemas.microsoft.com/office/powerpoint/2010/main" val="308971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7574" y="0"/>
            <a:ext cx="52084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016876" y="633756"/>
            <a:ext cx="3689132" cy="465081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smtClean="0">
                <a:solidFill>
                  <a:srgbClr val="0070C0"/>
                </a:solidFill>
              </a:rPr>
              <a:t> </a:t>
            </a:r>
            <a:r>
              <a:rPr lang="ru-RU" sz="3000" b="1" dirty="0" smtClean="0">
                <a:solidFill>
                  <a:srgbClr val="0070C0"/>
                </a:solidFill>
                <a:ea typeface="+mj-ea"/>
                <a:cs typeface="+mj-cs"/>
              </a:rPr>
              <a:t>Шаг 8.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Учимся выбирать написание,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то есть применять орфографическое правило.</a:t>
            </a:r>
          </a:p>
          <a:p>
            <a:pPr algn="r"/>
            <a:endParaRPr lang="ru-RU" sz="3000" dirty="0">
              <a:ea typeface="+mj-ea"/>
              <a:cs typeface="+mj-cs"/>
            </a:endParaRPr>
          </a:p>
          <a:p>
            <a:pPr algn="r"/>
            <a:r>
              <a:rPr lang="ru-RU" sz="3000" dirty="0" smtClean="0">
                <a:solidFill>
                  <a:srgbClr val="0070C0"/>
                </a:solidFill>
                <a:ea typeface="+mj-ea"/>
                <a:cs typeface="+mj-cs"/>
              </a:rPr>
              <a:t>Развитие орфографических умений, самоконтроль.</a:t>
            </a:r>
          </a:p>
        </p:txBody>
      </p:sp>
    </p:spTree>
    <p:extLst>
      <p:ext uri="{BB962C8B-B14F-4D97-AF65-F5344CB8AC3E}">
        <p14:creationId xmlns:p14="http://schemas.microsoft.com/office/powerpoint/2010/main" val="152153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7570" y="1"/>
            <a:ext cx="520849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686676" y="452697"/>
            <a:ext cx="3212870" cy="46652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000" b="1" dirty="0" smtClean="0">
                <a:solidFill>
                  <a:srgbClr val="0070C0"/>
                </a:solidFill>
              </a:rPr>
              <a:t> </a:t>
            </a:r>
            <a:r>
              <a:rPr lang="ru-RU" sz="3000" b="1" dirty="0" smtClean="0">
                <a:solidFill>
                  <a:srgbClr val="0070C0"/>
                </a:solidFill>
                <a:ea typeface="+mj-ea"/>
                <a:cs typeface="+mj-cs"/>
              </a:rPr>
              <a:t>Шаг 9. </a:t>
            </a:r>
          </a:p>
          <a:p>
            <a:pPr algn="r"/>
            <a:r>
              <a:rPr lang="ru-RU" sz="3000" dirty="0" smtClean="0">
                <a:ea typeface="+mj-ea"/>
                <a:cs typeface="+mj-cs"/>
              </a:rPr>
              <a:t>Учимся объяснять выбор написания.</a:t>
            </a:r>
          </a:p>
          <a:p>
            <a:pPr algn="r"/>
            <a:endParaRPr lang="ru-RU" sz="3000" dirty="0">
              <a:ea typeface="+mj-ea"/>
              <a:cs typeface="+mj-cs"/>
            </a:endParaRPr>
          </a:p>
          <a:p>
            <a:pPr algn="r"/>
            <a:r>
              <a:rPr lang="ru-RU" sz="3000" dirty="0" smtClean="0">
                <a:solidFill>
                  <a:srgbClr val="0070C0"/>
                </a:solidFill>
                <a:ea typeface="+mj-ea"/>
                <a:cs typeface="+mj-cs"/>
              </a:rPr>
              <a:t>Развитие орфографических умений, самоконтроль.</a:t>
            </a:r>
          </a:p>
        </p:txBody>
      </p:sp>
    </p:spTree>
    <p:extLst>
      <p:ext uri="{BB962C8B-B14F-4D97-AF65-F5344CB8AC3E}">
        <p14:creationId xmlns:p14="http://schemas.microsoft.com/office/powerpoint/2010/main" val="148787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7939" y="-1"/>
            <a:ext cx="5219552" cy="6872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315310" y="-29025"/>
            <a:ext cx="114615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3700" b="1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    </a:t>
            </a:r>
            <a:endParaRPr lang="ru-RU" sz="3700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718443" y="472942"/>
            <a:ext cx="2948153" cy="4493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900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 smtClean="0">
                <a:solidFill>
                  <a:srgbClr val="0070C0"/>
                </a:solidFill>
                <a:ea typeface="+mj-ea"/>
                <a:cs typeface="+mj-cs"/>
              </a:rPr>
              <a:t>Шаг 10. </a:t>
            </a:r>
          </a:p>
          <a:p>
            <a:pPr algn="r"/>
            <a:r>
              <a:rPr lang="ru-RU" sz="3600" dirty="0" smtClean="0">
                <a:ea typeface="+mj-ea"/>
                <a:cs typeface="+mj-cs"/>
              </a:rPr>
              <a:t>Выполняем итоговые  задания, проверяем себя.</a:t>
            </a:r>
          </a:p>
          <a:p>
            <a:pPr algn="r"/>
            <a:endParaRPr lang="ru-RU" sz="3600" dirty="0">
              <a:ea typeface="+mj-ea"/>
              <a:cs typeface="+mj-cs"/>
            </a:endParaRPr>
          </a:p>
          <a:p>
            <a:pPr algn="r"/>
            <a:r>
              <a:rPr lang="ru-RU" sz="3600" dirty="0" smtClean="0">
                <a:solidFill>
                  <a:srgbClr val="0070C0"/>
                </a:solidFill>
                <a:ea typeface="+mj-ea"/>
                <a:cs typeface="+mj-cs"/>
              </a:rPr>
              <a:t>Итоговая диагностика, самоконтроль.</a:t>
            </a:r>
          </a:p>
        </p:txBody>
      </p:sp>
    </p:spTree>
    <p:extLst>
      <p:ext uri="{BB962C8B-B14F-4D97-AF65-F5344CB8AC3E}">
        <p14:creationId xmlns:p14="http://schemas.microsoft.com/office/powerpoint/2010/main" val="227339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1194" y="110402"/>
            <a:ext cx="113685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Какие готовятся ещё универсальные учебные материалы уровня «Осваиваем предметные знания и умения»?</a:t>
            </a:r>
            <a:endParaRPr lang="ru-RU" sz="3200" dirty="0" smtClean="0"/>
          </a:p>
        </p:txBody>
      </p:sp>
      <p:pic>
        <p:nvPicPr>
          <p:cNvPr id="5" name="Picture 2" descr="Картинки по запросу символы учебных предметов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63018" y="1324100"/>
            <a:ext cx="3864590" cy="195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5"/>
          <p:cNvSpPr/>
          <p:nvPr/>
        </p:nvSpPr>
        <p:spPr>
          <a:xfrm>
            <a:off x="7373592" y="2797791"/>
            <a:ext cx="4764864" cy="3643952"/>
          </a:xfrm>
          <a:prstGeom prst="rightArrow">
            <a:avLst>
              <a:gd name="adj1" fmla="val 50000"/>
              <a:gd name="adj2" fmla="val 3428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4" descr="http://forexluck.ru/images/stories/skripty/Magic-Buttons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9068" y="3886988"/>
            <a:ext cx="1869541" cy="1607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735544" y="3834506"/>
            <a:ext cx="42285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ПРОБЛЕМА: </a:t>
            </a:r>
            <a:r>
              <a:rPr lang="ru-RU" sz="2800" b="1" dirty="0" smtClean="0"/>
              <a:t>обилие знаний </a:t>
            </a:r>
            <a:r>
              <a:rPr lang="ru-RU" sz="2800" dirty="0" smtClean="0"/>
              <a:t>(фактов, понятий), которые требуется </a:t>
            </a:r>
            <a:r>
              <a:rPr lang="ru-RU" sz="2800" b="1" dirty="0" smtClean="0"/>
              <a:t>запомнить</a:t>
            </a:r>
            <a:r>
              <a:rPr lang="ru-RU" sz="2800" dirty="0" smtClean="0"/>
              <a:t> в курсе истории.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7373592" y="3886988"/>
            <a:ext cx="441956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Сборник </a:t>
            </a:r>
            <a:r>
              <a:rPr lang="ru-RU" sz="2800" b="1" dirty="0" smtClean="0"/>
              <a:t>«Учимся запоминать факты и понятия». История, </a:t>
            </a:r>
            <a:r>
              <a:rPr lang="ru-RU" sz="2800" b="1" dirty="0"/>
              <a:t>6 </a:t>
            </a:r>
            <a:r>
              <a:rPr lang="ru-RU" sz="2800" b="1" dirty="0" smtClean="0"/>
              <a:t>класс</a:t>
            </a:r>
            <a:endParaRPr lang="ru-RU" sz="28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57450" y="3578557"/>
            <a:ext cx="1819593" cy="195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59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Samsung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"/>
            <a:ext cx="12192717" cy="68575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05632" y="1176956"/>
            <a:ext cx="9708108" cy="4213909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+mn-lt"/>
              </a:rPr>
              <a:t>Второй уровень универсальных учебных материалов </a:t>
            </a: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ru-RU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 </a:t>
            </a:r>
            <a:br>
              <a:rPr lang="ru-RU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err="1" smtClean="0">
                <a:solidFill>
                  <a:schemeClr val="bg1"/>
                </a:solidFill>
                <a:latin typeface="+mn-lt"/>
              </a:rPr>
              <a:t>Метапредметный</a:t>
            </a: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 блок</a:t>
            </a:r>
            <a:r>
              <a:rPr lang="ru-RU" sz="4800" dirty="0" smtClean="0">
                <a:solidFill>
                  <a:schemeClr val="bg1"/>
                </a:solidFill>
                <a:latin typeface="+mn-lt"/>
              </a:rPr>
              <a:t> </a:t>
            </a:r>
            <a:br>
              <a:rPr lang="ru-RU" sz="4800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dirty="0" smtClean="0">
                <a:solidFill>
                  <a:schemeClr val="bg1"/>
                </a:solidFill>
                <a:latin typeface="+mn-lt"/>
              </a:rPr>
              <a:t>«Формируем универсальные учебные действия в процессе изучения предметов» </a:t>
            </a:r>
            <a:br>
              <a:rPr lang="ru-RU" sz="4800" dirty="0" smtClean="0">
                <a:solidFill>
                  <a:schemeClr val="bg1"/>
                </a:solidFill>
                <a:latin typeface="+mn-lt"/>
              </a:rPr>
            </a:br>
            <a:endParaRPr lang="ru-RU" sz="48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icture 2" descr="Картинки по запросу символы учебных предметов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67534" y="5268083"/>
            <a:ext cx="2181892" cy="110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6788" y="4847212"/>
            <a:ext cx="1003303" cy="998176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675295" y="4916439"/>
            <a:ext cx="957195" cy="1016296"/>
          </a:xfrm>
          <a:prstGeom prst="ellipse">
            <a:avLst/>
          </a:prstGeom>
          <a:noFill/>
          <a:ln w="38100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Картинки по запросу человечки 3д говорят друг другу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86788" y="5802865"/>
            <a:ext cx="964582" cy="927894"/>
          </a:xfrm>
          <a:prstGeom prst="ellipse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Картинки по запросу человечек 3д и часы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17" r="-7239"/>
          <a:stretch/>
        </p:blipFill>
        <p:spPr bwMode="auto">
          <a:xfrm>
            <a:off x="6764481" y="5805354"/>
            <a:ext cx="894186" cy="910629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92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97040" y="833736"/>
            <a:ext cx="73152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1</a:t>
            </a:r>
            <a:r>
              <a:rPr lang="ru-RU" sz="2800" b="1" dirty="0"/>
              <a:t>)</a:t>
            </a:r>
            <a:r>
              <a:rPr lang="ru-RU" sz="2800" dirty="0"/>
              <a:t> </a:t>
            </a:r>
            <a:r>
              <a:rPr lang="ru-RU" sz="2800" dirty="0" err="1"/>
              <a:t>Метапредметные</a:t>
            </a:r>
            <a:r>
              <a:rPr lang="ru-RU" sz="2800" dirty="0"/>
              <a:t> диагностики смыслового чтения показывают, что большинство учеников </a:t>
            </a:r>
            <a:r>
              <a:rPr lang="ru-RU" sz="2800" b="1" dirty="0"/>
              <a:t>не справляется</a:t>
            </a:r>
            <a:r>
              <a:rPr lang="ru-RU" sz="2800" dirty="0"/>
              <a:t> с </a:t>
            </a:r>
            <a:r>
              <a:rPr lang="ru-RU" sz="2800" dirty="0" smtClean="0"/>
              <a:t>заданиями, где требуется вычитать</a:t>
            </a:r>
            <a:r>
              <a:rPr lang="ru-RU" sz="2800" dirty="0"/>
              <a:t>  </a:t>
            </a:r>
            <a:r>
              <a:rPr lang="ru-RU" sz="2800" b="1" dirty="0" smtClean="0"/>
              <a:t>подтекстовую информацию,</a:t>
            </a:r>
            <a:r>
              <a:rPr lang="ru-RU" sz="2800" dirty="0" smtClean="0"/>
              <a:t>  определить </a:t>
            </a:r>
            <a:r>
              <a:rPr lang="ru-RU" sz="2800" b="1" dirty="0" smtClean="0"/>
              <a:t>главную мысль </a:t>
            </a:r>
            <a:r>
              <a:rPr lang="ru-RU" sz="2800" b="1" dirty="0"/>
              <a:t>текста</a:t>
            </a:r>
            <a:r>
              <a:rPr lang="ru-RU" sz="2800" dirty="0"/>
              <a:t>.</a:t>
            </a:r>
          </a:p>
          <a:p>
            <a:endParaRPr lang="ru-RU" sz="2800" dirty="0" smtClean="0"/>
          </a:p>
          <a:p>
            <a:r>
              <a:rPr lang="ru-RU" sz="2800" b="1" dirty="0" smtClean="0"/>
              <a:t>2</a:t>
            </a:r>
            <a:r>
              <a:rPr lang="ru-RU" sz="2800" b="1" dirty="0"/>
              <a:t>) </a:t>
            </a:r>
            <a:r>
              <a:rPr lang="ru-RU" sz="2800" dirty="0"/>
              <a:t>Проверяемые (</a:t>
            </a:r>
            <a:r>
              <a:rPr lang="ru-RU" sz="2800" b="1" dirty="0"/>
              <a:t>ВПР, ОГЭ, ЕГЭ</a:t>
            </a:r>
            <a:r>
              <a:rPr lang="ru-RU" sz="2800" dirty="0"/>
              <a:t>) предметные умения </a:t>
            </a:r>
            <a:r>
              <a:rPr lang="ru-RU" sz="2800" b="1" dirty="0" smtClean="0"/>
              <a:t>всё </a:t>
            </a:r>
            <a:r>
              <a:rPr lang="ru-RU" sz="2800" b="1" dirty="0"/>
              <a:t>чаще включают</a:t>
            </a:r>
            <a:r>
              <a:rPr lang="ru-RU" sz="2800" dirty="0"/>
              <a:t> такие </a:t>
            </a:r>
            <a:r>
              <a:rPr lang="ru-RU" sz="2800" b="1" dirty="0"/>
              <a:t>сложные познавательные и коммуникативные действия</a:t>
            </a:r>
            <a:r>
              <a:rPr lang="ru-RU" sz="2800" dirty="0"/>
              <a:t>, как анализ, построение доказательств, установление причинно-следственных связей, классификация, аргументация своей позиции и т.п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548056" y="0"/>
            <a:ext cx="86621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00FF"/>
                </a:solidFill>
              </a:rPr>
              <a:t>Чем </a:t>
            </a:r>
            <a:r>
              <a:rPr lang="ru-RU" sz="3200" b="1" dirty="0" smtClean="0">
                <a:solidFill>
                  <a:srgbClr val="0000FF"/>
                </a:solidFill>
              </a:rPr>
              <a:t>вызвана </a:t>
            </a:r>
            <a:r>
              <a:rPr lang="ru-RU" sz="3200" b="1" dirty="0">
                <a:solidFill>
                  <a:srgbClr val="0000FF"/>
                </a:solidFill>
              </a:rPr>
              <a:t>необходимость этих материалов?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446" y="833736"/>
            <a:ext cx="1819593" cy="19590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44" y="3391803"/>
            <a:ext cx="1819593" cy="195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76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право 5"/>
          <p:cNvSpPr/>
          <p:nvPr/>
        </p:nvSpPr>
        <p:spPr>
          <a:xfrm>
            <a:off x="4692751" y="1077044"/>
            <a:ext cx="4872517" cy="2150565"/>
          </a:xfrm>
          <a:prstGeom prst="rightArrow">
            <a:avLst>
              <a:gd name="adj1" fmla="val 66011"/>
              <a:gd name="adj2" fmla="val 32682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4" descr="http://forexluck.ru/images/stories/skripty/Magic-Buttons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38322" y="1292946"/>
            <a:ext cx="1354429" cy="116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73765" y="1244268"/>
            <a:ext cx="2265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КАК</a:t>
            </a:r>
            <a:r>
              <a:rPr lang="ru-RU" sz="2400" dirty="0" smtClean="0"/>
              <a:t> учить? Это  ничуть не проще задач по математике!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788286" y="1426869"/>
            <a:ext cx="454678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Алгоритмы</a:t>
            </a:r>
            <a:r>
              <a:rPr lang="ru-RU" dirty="0" smtClean="0"/>
              <a:t> пошагового выполнения </a:t>
            </a:r>
            <a:r>
              <a:rPr lang="ru-RU" b="1" dirty="0" smtClean="0"/>
              <a:t>продуктивных заданий </a:t>
            </a:r>
            <a:r>
              <a:rPr lang="ru-RU" dirty="0" smtClean="0"/>
              <a:t>на разные действия, освоение приёмов проблемного диалога, продуктивного чтения, </a:t>
            </a:r>
            <a:r>
              <a:rPr lang="ru-RU" dirty="0" err="1" smtClean="0"/>
              <a:t>самооценивания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74" y="1233132"/>
            <a:ext cx="1163557" cy="125275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188940" y="2870636"/>
            <a:ext cx="23883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КОГО</a:t>
            </a:r>
            <a:r>
              <a:rPr lang="ru-RU" sz="2400" dirty="0" smtClean="0"/>
              <a:t> учить? Одни уже умеют, другим надо долго тренироваться!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22" y="3282825"/>
            <a:ext cx="1163557" cy="125275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188940" y="5184811"/>
            <a:ext cx="23883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КОГДА</a:t>
            </a:r>
            <a:r>
              <a:rPr lang="ru-RU" sz="2400" dirty="0" smtClean="0"/>
              <a:t> учить? Материал по предмету не отменяли! </a:t>
            </a:r>
            <a:endParaRPr lang="ru-RU" sz="2400" b="1" dirty="0" smtClean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950" y="5228267"/>
            <a:ext cx="1163557" cy="1252750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818866" y="-13648"/>
            <a:ext cx="103722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Когда и как обучать сложным 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универсальным учебным действиям?</a:t>
            </a:r>
            <a:endParaRPr lang="ru-RU" sz="3200" b="1" dirty="0">
              <a:solidFill>
                <a:srgbClr val="0000FF"/>
              </a:solidFill>
            </a:endParaRPr>
          </a:p>
        </p:txBody>
      </p:sp>
      <p:sp>
        <p:nvSpPr>
          <p:cNvPr id="26" name="Стрелка вправо 25"/>
          <p:cNvSpPr/>
          <p:nvPr/>
        </p:nvSpPr>
        <p:spPr>
          <a:xfrm>
            <a:off x="4729181" y="2955585"/>
            <a:ext cx="4867205" cy="2188282"/>
          </a:xfrm>
          <a:prstGeom prst="rightArrow">
            <a:avLst>
              <a:gd name="adj1" fmla="val 66011"/>
              <a:gd name="adj2" fmla="val 32682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Picture 4" descr="http://forexluck.ru/images/stories/skripty/Magic-Buttons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4751" y="3230394"/>
            <a:ext cx="1354429" cy="116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Прямоугольник 27"/>
          <p:cNvSpPr/>
          <p:nvPr/>
        </p:nvSpPr>
        <p:spPr>
          <a:xfrm>
            <a:off x="4747342" y="3380787"/>
            <a:ext cx="45775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Два варианта заданий: для тех, кто уже умеет, и тех, </a:t>
            </a:r>
            <a:r>
              <a:rPr lang="ru-RU" b="1" dirty="0" smtClean="0"/>
              <a:t>кто ещё учится</a:t>
            </a:r>
            <a:r>
              <a:rPr lang="ru-RU" dirty="0" smtClean="0"/>
              <a:t>. Вторым – с пошаговыми </a:t>
            </a:r>
            <a:r>
              <a:rPr lang="ru-RU" b="1" dirty="0" smtClean="0"/>
              <a:t>подсказками, обучающими </a:t>
            </a:r>
            <a:r>
              <a:rPr lang="ru-RU" dirty="0" smtClean="0"/>
              <a:t>действиям-приёмам </a:t>
            </a:r>
            <a:r>
              <a:rPr lang="ru-RU" dirty="0"/>
              <a:t>в процессе </a:t>
            </a:r>
            <a:r>
              <a:rPr lang="ru-RU" dirty="0" smtClean="0"/>
              <a:t>чтения.</a:t>
            </a:r>
            <a:endParaRPr lang="ru-RU" b="1" dirty="0"/>
          </a:p>
        </p:txBody>
      </p:sp>
      <p:sp>
        <p:nvSpPr>
          <p:cNvPr id="29" name="Стрелка вправо 28"/>
          <p:cNvSpPr/>
          <p:nvPr/>
        </p:nvSpPr>
        <p:spPr>
          <a:xfrm>
            <a:off x="4788287" y="4789938"/>
            <a:ext cx="4832012" cy="2170418"/>
          </a:xfrm>
          <a:prstGeom prst="rightArrow">
            <a:avLst>
              <a:gd name="adj1" fmla="val 66011"/>
              <a:gd name="adj2" fmla="val 32682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" name="Picture 4" descr="http://forexluck.ru/images/stories/skripty/Magic-Buttons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38323" y="5157926"/>
            <a:ext cx="1354429" cy="116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Прямоугольник 30"/>
          <p:cNvSpPr/>
          <p:nvPr/>
        </p:nvSpPr>
        <p:spPr>
          <a:xfrm>
            <a:off x="4801935" y="5223233"/>
            <a:ext cx="433303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Учебные </a:t>
            </a:r>
            <a:r>
              <a:rPr lang="ru-RU" dirty="0"/>
              <a:t> </a:t>
            </a:r>
            <a:r>
              <a:rPr lang="ru-RU" dirty="0" smtClean="0"/>
              <a:t>тексты содержат </a:t>
            </a:r>
            <a:r>
              <a:rPr lang="ru-RU" b="1" dirty="0"/>
              <a:t>универсальный минимум </a:t>
            </a:r>
            <a:r>
              <a:rPr lang="ru-RU" b="1" dirty="0" smtClean="0"/>
              <a:t>знаний, </a:t>
            </a:r>
            <a:r>
              <a:rPr lang="ru-RU" dirty="0" smtClean="0"/>
              <a:t>обязательный по </a:t>
            </a:r>
            <a:r>
              <a:rPr lang="ru-RU" dirty="0"/>
              <a:t>всем программам и </a:t>
            </a:r>
            <a:r>
              <a:rPr lang="ru-RU" dirty="0" smtClean="0"/>
              <a:t>учебникам, поэтому они встраиваются </a:t>
            </a:r>
            <a:r>
              <a:rPr lang="ru-RU" b="1" dirty="0" smtClean="0"/>
              <a:t>в любое планирование</a:t>
            </a:r>
            <a:r>
              <a:rPr lang="ru-RU" dirty="0" smtClean="0"/>
              <a:t>. </a:t>
            </a:r>
            <a:endParaRPr lang="ru-RU" b="1" dirty="0"/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34064" y="1427320"/>
            <a:ext cx="2595181" cy="1470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20299" y="3282201"/>
            <a:ext cx="2518080" cy="1459883"/>
          </a:xfrm>
          <a:prstGeom prst="rect">
            <a:avLst/>
          </a:prstGeom>
        </p:spPr>
      </p:pic>
      <p:pic>
        <p:nvPicPr>
          <p:cNvPr id="3076" name="Picture 4" descr="Картинки по запросу универсальный продовольственный набор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620300" y="5122086"/>
            <a:ext cx="2508946" cy="1679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08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58437" y="1010245"/>
            <a:ext cx="7533563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Для </a:t>
            </a:r>
            <a:r>
              <a:rPr lang="ru-RU" sz="2200" b="1" dirty="0"/>
              <a:t>кого предназначено это учебное пособие?</a:t>
            </a:r>
          </a:p>
          <a:p>
            <a:endParaRPr lang="ru-RU" sz="2200" b="1" dirty="0" smtClean="0"/>
          </a:p>
          <a:p>
            <a:r>
              <a:rPr lang="ru-RU" sz="2200" b="1" dirty="0" smtClean="0"/>
              <a:t>Для учителей начальной школы</a:t>
            </a:r>
            <a:r>
              <a:rPr lang="ru-RU" sz="2200" dirty="0" smtClean="0"/>
              <a:t>, которые хотят организовать часть уроков по Окружающему миру так, чтобы, изучая темы в соответствии со своей рабочей программой, готовить учеников к итоговой диагностике умений смыслового чтения научно-познавательных текстов, а именно обучать  наиболее сложным  учебным действиям: поиску в тексте причин событий, выявлению подтекстовой информации, определению главной мысли .</a:t>
            </a:r>
          </a:p>
          <a:p>
            <a:r>
              <a:rPr lang="ru-RU" sz="2200" b="1" dirty="0" smtClean="0"/>
              <a:t>Для </a:t>
            </a:r>
            <a:r>
              <a:rPr lang="ru-RU" sz="2200" b="1" dirty="0"/>
              <a:t>учеников 3 – 4 классов</a:t>
            </a:r>
            <a:r>
              <a:rPr lang="ru-RU" sz="2200" dirty="0"/>
              <a:t>, которые </a:t>
            </a:r>
            <a:r>
              <a:rPr lang="ru-RU" sz="2200" dirty="0" smtClean="0"/>
              <a:t>хотят проверить себя перед итоговой диагностикой  и (или) научиться выполнять наиболее сложные задания к текстам.</a:t>
            </a:r>
            <a:endParaRPr lang="ru-RU" sz="2200" dirty="0"/>
          </a:p>
          <a:p>
            <a:r>
              <a:rPr lang="ru-RU" sz="2200" b="1" dirty="0"/>
              <a:t>Для школьников и взрослых любого возраста</a:t>
            </a:r>
            <a:r>
              <a:rPr lang="ru-RU" sz="2200" dirty="0"/>
              <a:t>, которые </a:t>
            </a:r>
            <a:r>
              <a:rPr lang="ru-RU" sz="2200" dirty="0" smtClean="0"/>
              <a:t>хотят повторить и осмыслить основные факты  истории Отечества и одновременно совершенствовать умения смыслового чтения.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95274" y="14868"/>
            <a:ext cx="115782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«УЧИМСЯ ЧИТАТЬ И ПОНИМАТЬ ТЕКСТЫ.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smtClean="0">
                <a:solidFill>
                  <a:srgbClr val="0000FF"/>
                </a:solidFill>
              </a:rPr>
              <a:t>История Отечества» Окружающий мир, 3-4 классы </a:t>
            </a:r>
            <a:endParaRPr lang="ru-RU" sz="3200" b="1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365" y="1270964"/>
            <a:ext cx="3894083" cy="5397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753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30055" y="1326569"/>
            <a:ext cx="5581930" cy="35394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ОДИН МОДУЛЬ 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dirty="0" smtClean="0"/>
              <a:t>УРОК </a:t>
            </a:r>
            <a:r>
              <a:rPr lang="ru-RU" sz="2800" dirty="0"/>
              <a:t>1. </a:t>
            </a:r>
            <a:r>
              <a:rPr lang="ru-RU" sz="2800" dirty="0">
                <a:solidFill>
                  <a:srgbClr val="FF0000"/>
                </a:solidFill>
              </a:rPr>
              <a:t>Входная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  <a:r>
              <a:rPr lang="ru-RU" sz="2800" dirty="0" smtClean="0"/>
              <a:t>(</a:t>
            </a:r>
            <a:r>
              <a:rPr lang="ru-RU" sz="2800" dirty="0">
                <a:solidFill>
                  <a:srgbClr val="0000FF"/>
                </a:solidFill>
              </a:rPr>
              <a:t>Э</a:t>
            </a:r>
            <a:r>
              <a:rPr lang="ru-RU" sz="2800" dirty="0" smtClean="0">
                <a:solidFill>
                  <a:srgbClr val="0000FF"/>
                </a:solidFill>
              </a:rPr>
              <a:t>похи истории России</a:t>
            </a:r>
            <a:r>
              <a:rPr lang="ru-RU" sz="2800" dirty="0" smtClean="0"/>
              <a:t>)</a:t>
            </a:r>
            <a:endParaRPr lang="ru-RU" sz="2800" dirty="0"/>
          </a:p>
          <a:p>
            <a:r>
              <a:rPr lang="ru-RU" sz="2800" dirty="0"/>
              <a:t>УРОК 2. </a:t>
            </a:r>
            <a:r>
              <a:rPr lang="ru-RU" sz="2800" dirty="0">
                <a:solidFill>
                  <a:srgbClr val="0000FF"/>
                </a:solidFill>
              </a:rPr>
              <a:t>Знаменитые люди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3. </a:t>
            </a:r>
            <a:r>
              <a:rPr lang="ru-RU" sz="2800" dirty="0">
                <a:solidFill>
                  <a:srgbClr val="0000FF"/>
                </a:solidFill>
              </a:rPr>
              <a:t>Достопримечательности</a:t>
            </a:r>
            <a:r>
              <a:rPr lang="ru-RU" sz="2800" dirty="0"/>
              <a:t> </a:t>
            </a:r>
          </a:p>
          <a:p>
            <a:r>
              <a:rPr lang="ru-RU" sz="2800" dirty="0"/>
              <a:t>УРОК 4. </a:t>
            </a:r>
            <a:r>
              <a:rPr lang="ru-RU" sz="2800" dirty="0">
                <a:solidFill>
                  <a:srgbClr val="0000FF"/>
                </a:solidFill>
              </a:rPr>
              <a:t>Государственные символы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5. </a:t>
            </a:r>
            <a:r>
              <a:rPr lang="ru-RU" sz="2800" dirty="0">
                <a:solidFill>
                  <a:srgbClr val="FF0000"/>
                </a:solidFill>
              </a:rPr>
              <a:t>Итоговая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</a:p>
          <a:p>
            <a:r>
              <a:rPr lang="ru-RU" sz="2800" dirty="0" smtClean="0"/>
              <a:t>(</a:t>
            </a:r>
            <a:r>
              <a:rPr lang="ru-RU" sz="2800" dirty="0">
                <a:solidFill>
                  <a:srgbClr val="0000FF"/>
                </a:solidFill>
              </a:rPr>
              <a:t>П</a:t>
            </a:r>
            <a:r>
              <a:rPr lang="ru-RU" sz="2800" dirty="0" smtClean="0">
                <a:solidFill>
                  <a:srgbClr val="0000FF"/>
                </a:solidFill>
              </a:rPr>
              <a:t>раздники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КАК устроен </a:t>
            </a:r>
            <a:r>
              <a:rPr lang="ru-RU" sz="3200" dirty="0" smtClean="0">
                <a:solidFill>
                  <a:srgbClr val="0000FF"/>
                </a:solidFill>
              </a:rPr>
              <a:t>сборник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8939281" y="1924331"/>
            <a:ext cx="436728" cy="2900724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553428" y="1323826"/>
            <a:ext cx="2561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СОДЕРЖАНИЕ </a:t>
            </a:r>
          </a:p>
          <a:p>
            <a:endParaRPr lang="ru-RU" sz="2800" dirty="0" smtClean="0"/>
          </a:p>
        </p:txBody>
      </p:sp>
      <p:sp>
        <p:nvSpPr>
          <p:cNvPr id="11" name="Правая фигурная скобка 10"/>
          <p:cNvSpPr/>
          <p:nvPr/>
        </p:nvSpPr>
        <p:spPr>
          <a:xfrm flipH="1">
            <a:off x="2790970" y="1924331"/>
            <a:ext cx="436728" cy="2900724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63772" y="1323826"/>
            <a:ext cx="2988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УМЕНИЯ </a:t>
            </a:r>
          </a:p>
          <a:p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402342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30055" y="1326569"/>
            <a:ext cx="5581930" cy="35394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ОДИН МОДУЛЬ 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dirty="0" smtClean="0"/>
              <a:t>УРОК </a:t>
            </a:r>
            <a:r>
              <a:rPr lang="ru-RU" sz="2800" dirty="0"/>
              <a:t>1. </a:t>
            </a:r>
            <a:r>
              <a:rPr lang="ru-RU" sz="2800" dirty="0">
                <a:solidFill>
                  <a:srgbClr val="FF0000"/>
                </a:solidFill>
              </a:rPr>
              <a:t>Входная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  <a:r>
              <a:rPr lang="ru-RU" sz="2800" dirty="0" smtClean="0"/>
              <a:t>(</a:t>
            </a:r>
            <a:r>
              <a:rPr lang="ru-RU" sz="2800" dirty="0">
                <a:solidFill>
                  <a:srgbClr val="0000FF"/>
                </a:solidFill>
              </a:rPr>
              <a:t>Э</a:t>
            </a:r>
            <a:r>
              <a:rPr lang="ru-RU" sz="2800" dirty="0" smtClean="0">
                <a:solidFill>
                  <a:srgbClr val="0000FF"/>
                </a:solidFill>
              </a:rPr>
              <a:t>похи истории России</a:t>
            </a:r>
            <a:r>
              <a:rPr lang="ru-RU" sz="2800" dirty="0" smtClean="0"/>
              <a:t>)</a:t>
            </a:r>
            <a:endParaRPr lang="ru-RU" sz="2800" dirty="0"/>
          </a:p>
          <a:p>
            <a:r>
              <a:rPr lang="ru-RU" sz="2800" dirty="0"/>
              <a:t>УРОК 2. </a:t>
            </a:r>
            <a:r>
              <a:rPr lang="ru-RU" sz="2800" dirty="0">
                <a:solidFill>
                  <a:srgbClr val="0000FF"/>
                </a:solidFill>
              </a:rPr>
              <a:t>Знаменитые люди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3. </a:t>
            </a:r>
            <a:r>
              <a:rPr lang="ru-RU" sz="2800" dirty="0">
                <a:solidFill>
                  <a:srgbClr val="0000FF"/>
                </a:solidFill>
              </a:rPr>
              <a:t>Достопримечательности</a:t>
            </a:r>
            <a:r>
              <a:rPr lang="ru-RU" sz="2800" dirty="0"/>
              <a:t> </a:t>
            </a:r>
          </a:p>
          <a:p>
            <a:r>
              <a:rPr lang="ru-RU" sz="2800" dirty="0"/>
              <a:t>УРОК 4. </a:t>
            </a:r>
            <a:r>
              <a:rPr lang="ru-RU" sz="2800" dirty="0">
                <a:solidFill>
                  <a:srgbClr val="0000FF"/>
                </a:solidFill>
              </a:rPr>
              <a:t>Государственные символы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5. </a:t>
            </a:r>
            <a:r>
              <a:rPr lang="ru-RU" sz="2800" dirty="0">
                <a:solidFill>
                  <a:srgbClr val="FF0000"/>
                </a:solidFill>
              </a:rPr>
              <a:t>Итоговая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</a:p>
          <a:p>
            <a:r>
              <a:rPr lang="ru-RU" sz="2800" dirty="0" smtClean="0"/>
              <a:t>(</a:t>
            </a:r>
            <a:r>
              <a:rPr lang="ru-RU" sz="2800" dirty="0">
                <a:solidFill>
                  <a:srgbClr val="0000FF"/>
                </a:solidFill>
              </a:rPr>
              <a:t>П</a:t>
            </a:r>
            <a:r>
              <a:rPr lang="ru-RU" sz="2800" dirty="0" smtClean="0">
                <a:solidFill>
                  <a:srgbClr val="0000FF"/>
                </a:solidFill>
              </a:rPr>
              <a:t>раздники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КАК устроен </a:t>
            </a:r>
            <a:r>
              <a:rPr lang="ru-RU" sz="3200" dirty="0" smtClean="0">
                <a:solidFill>
                  <a:srgbClr val="0000FF"/>
                </a:solidFill>
              </a:rPr>
              <a:t>сборник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8939281" y="1924331"/>
            <a:ext cx="436728" cy="2900724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553428" y="1323826"/>
            <a:ext cx="25614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СОДЕРЖАНИЕ </a:t>
            </a:r>
          </a:p>
          <a:p>
            <a:endParaRPr lang="ru-RU" sz="2800" dirty="0" smtClean="0"/>
          </a:p>
          <a:p>
            <a:r>
              <a:rPr lang="ru-RU" sz="2800" dirty="0" smtClean="0">
                <a:solidFill>
                  <a:srgbClr val="0000FF"/>
                </a:solidFill>
              </a:rPr>
              <a:t>Обязательный минимум по разделу «Человек и общество», который выносится на ВПР.</a:t>
            </a:r>
            <a:endParaRPr lang="ru-RU" sz="2800" dirty="0">
              <a:solidFill>
                <a:srgbClr val="0000FF"/>
              </a:solidFill>
            </a:endParaRPr>
          </a:p>
        </p:txBody>
      </p:sp>
      <p:sp>
        <p:nvSpPr>
          <p:cNvPr id="11" name="Правая фигурная скобка 10"/>
          <p:cNvSpPr/>
          <p:nvPr/>
        </p:nvSpPr>
        <p:spPr>
          <a:xfrm flipH="1">
            <a:off x="2790970" y="1924331"/>
            <a:ext cx="436728" cy="2900724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63772" y="1323826"/>
            <a:ext cx="2988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УМЕНИЯ </a:t>
            </a:r>
          </a:p>
          <a:p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264324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30055" y="1326569"/>
            <a:ext cx="5581930" cy="35394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ОДИН МОДУЛЬ 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dirty="0" smtClean="0"/>
              <a:t>УРОК </a:t>
            </a:r>
            <a:r>
              <a:rPr lang="ru-RU" sz="2800" dirty="0"/>
              <a:t>1. </a:t>
            </a:r>
            <a:r>
              <a:rPr lang="ru-RU" sz="2800" dirty="0">
                <a:solidFill>
                  <a:srgbClr val="FF0000"/>
                </a:solidFill>
              </a:rPr>
              <a:t>Входная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  <a:r>
              <a:rPr lang="ru-RU" sz="2800" dirty="0" smtClean="0"/>
              <a:t>(</a:t>
            </a:r>
            <a:r>
              <a:rPr lang="ru-RU" sz="2800" dirty="0" smtClean="0">
                <a:solidFill>
                  <a:srgbClr val="0000FF"/>
                </a:solidFill>
              </a:rPr>
              <a:t>эпохи истории России</a:t>
            </a:r>
            <a:r>
              <a:rPr lang="ru-RU" sz="2800" dirty="0" smtClean="0"/>
              <a:t>)</a:t>
            </a:r>
            <a:endParaRPr lang="ru-RU" sz="2800" dirty="0"/>
          </a:p>
          <a:p>
            <a:r>
              <a:rPr lang="ru-RU" sz="2800" dirty="0"/>
              <a:t>УРОК 2. </a:t>
            </a:r>
            <a:r>
              <a:rPr lang="ru-RU" sz="2800" dirty="0">
                <a:solidFill>
                  <a:srgbClr val="0000FF"/>
                </a:solidFill>
              </a:rPr>
              <a:t>Знаменитые люди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3. </a:t>
            </a:r>
            <a:r>
              <a:rPr lang="ru-RU" sz="2800" dirty="0">
                <a:solidFill>
                  <a:srgbClr val="0000FF"/>
                </a:solidFill>
              </a:rPr>
              <a:t>Достопримечательности</a:t>
            </a:r>
            <a:r>
              <a:rPr lang="ru-RU" sz="2800" dirty="0"/>
              <a:t> </a:t>
            </a:r>
          </a:p>
          <a:p>
            <a:r>
              <a:rPr lang="ru-RU" sz="2800" dirty="0"/>
              <a:t>УРОК 4. </a:t>
            </a:r>
            <a:r>
              <a:rPr lang="ru-RU" sz="2800" dirty="0">
                <a:solidFill>
                  <a:srgbClr val="0000FF"/>
                </a:solidFill>
              </a:rPr>
              <a:t>Государственные символы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5. </a:t>
            </a:r>
            <a:r>
              <a:rPr lang="ru-RU" sz="2800" dirty="0">
                <a:solidFill>
                  <a:srgbClr val="FF0000"/>
                </a:solidFill>
              </a:rPr>
              <a:t>Итоговая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</a:p>
          <a:p>
            <a:r>
              <a:rPr lang="ru-RU" sz="2800" dirty="0" smtClean="0"/>
              <a:t>(</a:t>
            </a:r>
            <a:r>
              <a:rPr lang="ru-RU" sz="2800" dirty="0" smtClean="0">
                <a:solidFill>
                  <a:srgbClr val="0000FF"/>
                </a:solidFill>
              </a:rPr>
              <a:t>праздники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КАК устроен </a:t>
            </a:r>
            <a:r>
              <a:rPr lang="ru-RU" sz="3200" dirty="0" smtClean="0">
                <a:solidFill>
                  <a:srgbClr val="0000FF"/>
                </a:solidFill>
              </a:rPr>
              <a:t>сборник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8939281" y="1924331"/>
            <a:ext cx="436728" cy="2900724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553428" y="1323826"/>
            <a:ext cx="25614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СОДЕРЖАНИЕ </a:t>
            </a:r>
          </a:p>
          <a:p>
            <a:endParaRPr lang="ru-RU" sz="2800" dirty="0" smtClean="0"/>
          </a:p>
          <a:p>
            <a:r>
              <a:rPr lang="ru-RU" sz="2800" dirty="0" smtClean="0">
                <a:solidFill>
                  <a:srgbClr val="0000FF"/>
                </a:solidFill>
              </a:rPr>
              <a:t>Обязательный минимум по разделу «Человек и общество», который выносится на ВПР.</a:t>
            </a:r>
            <a:endParaRPr lang="ru-RU" sz="2800" dirty="0">
              <a:solidFill>
                <a:srgbClr val="0000FF"/>
              </a:solidFill>
            </a:endParaRPr>
          </a:p>
        </p:txBody>
      </p:sp>
      <p:sp>
        <p:nvSpPr>
          <p:cNvPr id="11" name="Правая фигурная скобка 10"/>
          <p:cNvSpPr/>
          <p:nvPr/>
        </p:nvSpPr>
        <p:spPr>
          <a:xfrm flipH="1">
            <a:off x="2790970" y="1924331"/>
            <a:ext cx="436728" cy="2900724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63772" y="1323826"/>
            <a:ext cx="298886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УМЕНИЯ </a:t>
            </a:r>
          </a:p>
          <a:p>
            <a:endParaRPr lang="ru-RU" sz="2800" dirty="0" smtClean="0"/>
          </a:p>
          <a:p>
            <a:r>
              <a:rPr lang="ru-RU" sz="2800" dirty="0" smtClean="0">
                <a:solidFill>
                  <a:srgbClr val="FF0000"/>
                </a:solidFill>
              </a:rPr>
              <a:t>Самые сложные (по результатам диагностики чтения): </a:t>
            </a:r>
          </a:p>
          <a:p>
            <a:r>
              <a:rPr lang="ru-RU" sz="2400" dirty="0" smtClean="0"/>
              <a:t>- главная мысль текста;</a:t>
            </a:r>
          </a:p>
          <a:p>
            <a:r>
              <a:rPr lang="ru-RU" sz="2400" dirty="0" smtClean="0"/>
              <a:t>- причины событий, названные в неявном виде;</a:t>
            </a:r>
          </a:p>
          <a:p>
            <a:r>
              <a:rPr lang="ru-RU" sz="2400" dirty="0" smtClean="0"/>
              <a:t>- причины событий, названные прямо;</a:t>
            </a:r>
          </a:p>
          <a:p>
            <a:r>
              <a:rPr lang="ru-RU" sz="2400" dirty="0" smtClean="0"/>
              <a:t>- перевод в таблицу.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4723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0126" y="1340217"/>
            <a:ext cx="7148280" cy="267765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ОДИН МОДУЛЬ 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dirty="0" smtClean="0"/>
              <a:t>УРОК </a:t>
            </a:r>
            <a:r>
              <a:rPr lang="ru-RU" sz="2800" dirty="0"/>
              <a:t>1. </a:t>
            </a:r>
            <a:r>
              <a:rPr lang="ru-RU" sz="2800" dirty="0">
                <a:solidFill>
                  <a:srgbClr val="FF0000"/>
                </a:solidFill>
              </a:rPr>
              <a:t>Входная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  <a:r>
              <a:rPr lang="ru-RU" sz="2800" dirty="0" smtClean="0"/>
              <a:t>(</a:t>
            </a:r>
            <a:r>
              <a:rPr lang="ru-RU" sz="2800" dirty="0" smtClean="0">
                <a:solidFill>
                  <a:srgbClr val="0000FF"/>
                </a:solidFill>
              </a:rPr>
              <a:t>Эпохи истории</a:t>
            </a:r>
            <a:r>
              <a:rPr lang="ru-RU" sz="2800" dirty="0" smtClean="0"/>
              <a:t>)</a:t>
            </a:r>
            <a:endParaRPr lang="ru-RU" sz="2800" dirty="0"/>
          </a:p>
          <a:p>
            <a:r>
              <a:rPr lang="ru-RU" sz="2800" dirty="0"/>
              <a:t>УРОК 2. </a:t>
            </a:r>
            <a:r>
              <a:rPr lang="ru-RU" sz="2800" dirty="0">
                <a:solidFill>
                  <a:srgbClr val="0000FF"/>
                </a:solidFill>
              </a:rPr>
              <a:t>Знаменитые люди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3. </a:t>
            </a:r>
            <a:r>
              <a:rPr lang="ru-RU" sz="2800" dirty="0">
                <a:solidFill>
                  <a:srgbClr val="0000FF"/>
                </a:solidFill>
              </a:rPr>
              <a:t>Достопримечательности</a:t>
            </a:r>
            <a:r>
              <a:rPr lang="ru-RU" sz="2800" dirty="0"/>
              <a:t> </a:t>
            </a:r>
          </a:p>
          <a:p>
            <a:r>
              <a:rPr lang="ru-RU" sz="2800" dirty="0"/>
              <a:t>УРОК 4. </a:t>
            </a:r>
            <a:r>
              <a:rPr lang="ru-RU" sz="2800" dirty="0">
                <a:solidFill>
                  <a:srgbClr val="0000FF"/>
                </a:solidFill>
              </a:rPr>
              <a:t>Государственные символы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5. </a:t>
            </a:r>
            <a:r>
              <a:rPr lang="ru-RU" sz="2800" dirty="0">
                <a:solidFill>
                  <a:srgbClr val="FF0000"/>
                </a:solidFill>
              </a:rPr>
              <a:t>Итоговая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  <a:r>
              <a:rPr lang="ru-RU" sz="2800" dirty="0" smtClean="0"/>
              <a:t>(</a:t>
            </a:r>
            <a:r>
              <a:rPr lang="ru-RU" sz="2800" dirty="0">
                <a:solidFill>
                  <a:srgbClr val="0000FF"/>
                </a:solidFill>
              </a:rPr>
              <a:t>П</a:t>
            </a:r>
            <a:r>
              <a:rPr lang="ru-RU" sz="2800" dirty="0" smtClean="0">
                <a:solidFill>
                  <a:srgbClr val="0000FF"/>
                </a:solidFill>
              </a:rPr>
              <a:t>раздники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КОГДА использовать </a:t>
            </a:r>
            <a:r>
              <a:rPr lang="ru-RU" sz="3200" dirty="0" smtClean="0">
                <a:solidFill>
                  <a:srgbClr val="0000FF"/>
                </a:solidFill>
              </a:rPr>
              <a:t>сборник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0060" y="4169391"/>
            <a:ext cx="9580729" cy="26886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3871" y="1402092"/>
            <a:ext cx="1479360" cy="6770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8264" y="1487141"/>
            <a:ext cx="910808" cy="113851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5136" y="2612692"/>
            <a:ext cx="1842448" cy="45874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88307" y="3299366"/>
            <a:ext cx="1170488" cy="720300"/>
          </a:xfrm>
          <a:prstGeom prst="rect">
            <a:avLst/>
          </a:prstGeom>
        </p:spPr>
      </p:pic>
      <p:sp>
        <p:nvSpPr>
          <p:cNvPr id="15" name="Правая фигурная скобка 14"/>
          <p:cNvSpPr/>
          <p:nvPr/>
        </p:nvSpPr>
        <p:spPr>
          <a:xfrm>
            <a:off x="7383439" y="1434640"/>
            <a:ext cx="436728" cy="2475792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976514" y="3133491"/>
            <a:ext cx="932557" cy="682766"/>
          </a:xfrm>
          <a:prstGeom prst="rect">
            <a:avLst/>
          </a:prstGeom>
        </p:spPr>
      </p:pic>
      <p:cxnSp>
        <p:nvCxnSpPr>
          <p:cNvPr id="18" name="Прямая со стрелкой 17"/>
          <p:cNvCxnSpPr/>
          <p:nvPr/>
        </p:nvCxnSpPr>
        <p:spPr>
          <a:xfrm>
            <a:off x="8161288" y="2679045"/>
            <a:ext cx="737470" cy="0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8083413" y="2210875"/>
            <a:ext cx="510740" cy="282946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V="1">
            <a:off x="8161288" y="2411697"/>
            <a:ext cx="637557" cy="162541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8169535" y="2823594"/>
            <a:ext cx="629310" cy="114411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8110226" y="2970162"/>
            <a:ext cx="496761" cy="194867"/>
          </a:xfrm>
          <a:prstGeom prst="straightConnector1">
            <a:avLst/>
          </a:prstGeom>
          <a:ln w="5715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223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421" y="1959370"/>
            <a:ext cx="3384645" cy="48508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1844" y="1992576"/>
            <a:ext cx="3534770" cy="48326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5577" y="1992576"/>
            <a:ext cx="3289111" cy="481766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ДИАГНОСТИКА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295633" y="1530544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Задания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8222777" y="1493116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Самопроверка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24075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421" y="1959370"/>
            <a:ext cx="3384645" cy="48508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1844" y="1992576"/>
            <a:ext cx="3534770" cy="48326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5577" y="1992576"/>
            <a:ext cx="3289111" cy="481766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ДИАГНОСТИКА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295633" y="1530544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Задания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8222777" y="1493116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Самооценка</a:t>
            </a:r>
            <a:endParaRPr lang="ru-RU" sz="2400" b="1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2513" y="2432287"/>
            <a:ext cx="6414448" cy="2838734"/>
          </a:xfrm>
          <a:prstGeom prst="rect">
            <a:avLst/>
          </a:prstGeom>
          <a:ln>
            <a:solidFill>
              <a:srgbClr val="0000FF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725773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421" y="1959370"/>
            <a:ext cx="3384645" cy="48508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1844" y="1992576"/>
            <a:ext cx="3534770" cy="48326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65577" y="1992576"/>
            <a:ext cx="3289111" cy="481766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ДИАГНОСТИКА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295633" y="1530544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Задания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8222777" y="1493116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Самооценка</a:t>
            </a:r>
            <a:endParaRPr lang="ru-RU" sz="2400" b="1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2513" y="2432287"/>
            <a:ext cx="6414448" cy="2838734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3066" y="3193370"/>
            <a:ext cx="7161475" cy="2511606"/>
          </a:xfrm>
          <a:prstGeom prst="rect">
            <a:avLst/>
          </a:prstGeom>
          <a:ln>
            <a:solidFill>
              <a:srgbClr val="0000FF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60966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«Мастер»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417" y="1992209"/>
            <a:ext cx="3330054" cy="4776718"/>
          </a:xfrm>
          <a:prstGeom prst="rect">
            <a:avLst/>
          </a:prstGeom>
        </p:spPr>
      </p:pic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1497" y="1937618"/>
            <a:ext cx="3275462" cy="4885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0892" y="1923971"/>
            <a:ext cx="3343702" cy="489954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19417" y="1992209"/>
            <a:ext cx="3273756" cy="124231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40892" y="2613363"/>
            <a:ext cx="3343702" cy="13308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88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417" y="1992209"/>
            <a:ext cx="3330054" cy="4776718"/>
          </a:xfrm>
          <a:prstGeom prst="rect">
            <a:avLst/>
          </a:prstGeom>
        </p:spPr>
      </p:pic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1497" y="1937618"/>
            <a:ext cx="3275462" cy="4885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0892" y="1923971"/>
            <a:ext cx="3343702" cy="489954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19417" y="1992209"/>
            <a:ext cx="3273756" cy="124231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40892" y="2613363"/>
            <a:ext cx="3343702" cy="13308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20713"/>
            <a:ext cx="5762768" cy="323420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112" y="3404730"/>
            <a:ext cx="5563591" cy="3398678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49471" y="3442158"/>
            <a:ext cx="11237232" cy="332677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4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Мастер.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417" y="1992209"/>
            <a:ext cx="3330054" cy="4776718"/>
          </a:xfrm>
          <a:prstGeom prst="rect">
            <a:avLst/>
          </a:prstGeom>
        </p:spPr>
      </p:pic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1497" y="1937618"/>
            <a:ext cx="3275462" cy="4885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0892" y="1923971"/>
            <a:ext cx="3343702" cy="489954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19417" y="1992209"/>
            <a:ext cx="3273756" cy="124231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40892" y="2613363"/>
            <a:ext cx="3343702" cy="13308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20713"/>
            <a:ext cx="5762768" cy="323420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112" y="3404730"/>
            <a:ext cx="5563591" cy="3398678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49471" y="3442158"/>
            <a:ext cx="11237232" cy="332677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5910" y="4367284"/>
            <a:ext cx="1746914" cy="207635"/>
          </a:xfrm>
          <a:prstGeom prst="roundRect">
            <a:avLst/>
          </a:prstGeom>
          <a:solidFill>
            <a:srgbClr val="FFC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06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417" y="1992209"/>
            <a:ext cx="3330054" cy="4776718"/>
          </a:xfrm>
          <a:prstGeom prst="rect">
            <a:avLst/>
          </a:prstGeom>
        </p:spPr>
      </p:pic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1497" y="1937618"/>
            <a:ext cx="3275462" cy="4885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0892" y="1923971"/>
            <a:ext cx="3343702" cy="489954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19417" y="1992209"/>
            <a:ext cx="3273756" cy="124231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40892" y="2613363"/>
            <a:ext cx="3343702" cy="13308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20713"/>
            <a:ext cx="5762768" cy="323420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112" y="3404730"/>
            <a:ext cx="5563591" cy="3398678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49471" y="3442158"/>
            <a:ext cx="11237232" cy="332677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5910" y="4367284"/>
            <a:ext cx="1746914" cy="207635"/>
          </a:xfrm>
          <a:prstGeom prst="roundRect">
            <a:avLst/>
          </a:prstGeom>
          <a:solidFill>
            <a:srgbClr val="FFC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45910" y="5205179"/>
            <a:ext cx="1746914" cy="207635"/>
          </a:xfrm>
          <a:prstGeom prst="roundRect">
            <a:avLst/>
          </a:prstGeom>
          <a:solidFill>
            <a:schemeClr val="accent5">
              <a:lumMod val="40000"/>
              <a:lumOff val="6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60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417" y="1992209"/>
            <a:ext cx="3330054" cy="4776718"/>
          </a:xfrm>
          <a:prstGeom prst="rect">
            <a:avLst/>
          </a:prstGeom>
        </p:spPr>
      </p:pic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1497" y="1937618"/>
            <a:ext cx="3275462" cy="4885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0892" y="1923971"/>
            <a:ext cx="3343702" cy="489954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19417" y="1992209"/>
            <a:ext cx="3273756" cy="124231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40892" y="2613363"/>
            <a:ext cx="3343702" cy="13308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20713"/>
            <a:ext cx="5762768" cy="323420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112" y="3404730"/>
            <a:ext cx="5563591" cy="3398678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49471" y="3442158"/>
            <a:ext cx="11237232" cy="332677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5910" y="4367284"/>
            <a:ext cx="1746914" cy="207635"/>
          </a:xfrm>
          <a:prstGeom prst="roundRect">
            <a:avLst/>
          </a:prstGeom>
          <a:solidFill>
            <a:srgbClr val="FFC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45910" y="5205179"/>
            <a:ext cx="1746914" cy="207635"/>
          </a:xfrm>
          <a:prstGeom prst="roundRect">
            <a:avLst/>
          </a:prstGeom>
          <a:solidFill>
            <a:schemeClr val="accent5">
              <a:lumMod val="40000"/>
              <a:lumOff val="6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148319" y="3485151"/>
            <a:ext cx="2850255" cy="240688"/>
          </a:xfrm>
          <a:prstGeom prst="roundRect">
            <a:avLst/>
          </a:prstGeom>
          <a:solidFill>
            <a:schemeClr val="accent5">
              <a:lumMod val="40000"/>
              <a:lumOff val="6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56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Отечества».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417" y="1992209"/>
            <a:ext cx="3330054" cy="4776718"/>
          </a:xfrm>
          <a:prstGeom prst="rect">
            <a:avLst/>
          </a:prstGeom>
        </p:spPr>
      </p:pic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1497" y="1937618"/>
            <a:ext cx="3275462" cy="48859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40892" y="1923971"/>
            <a:ext cx="3343702" cy="489954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119417" y="1992209"/>
            <a:ext cx="3273756" cy="124231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140892" y="2613363"/>
            <a:ext cx="3343702" cy="133083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520713"/>
            <a:ext cx="5762768" cy="323420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23112" y="3404730"/>
            <a:ext cx="5563591" cy="3398678"/>
          </a:xfrm>
          <a:prstGeom prst="rect">
            <a:avLst/>
          </a:prstGeom>
        </p:spPr>
      </p:pic>
      <p:sp>
        <p:nvSpPr>
          <p:cNvPr id="22" name="Скругленный прямоугольник 21"/>
          <p:cNvSpPr/>
          <p:nvPr/>
        </p:nvSpPr>
        <p:spPr>
          <a:xfrm>
            <a:off x="49471" y="3442158"/>
            <a:ext cx="11237232" cy="332677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5910" y="4367284"/>
            <a:ext cx="1746914" cy="207635"/>
          </a:xfrm>
          <a:prstGeom prst="roundRect">
            <a:avLst/>
          </a:prstGeom>
          <a:solidFill>
            <a:srgbClr val="FFC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545910" y="5205179"/>
            <a:ext cx="1746914" cy="207635"/>
          </a:xfrm>
          <a:prstGeom prst="roundRect">
            <a:avLst/>
          </a:prstGeom>
          <a:solidFill>
            <a:schemeClr val="accent1">
              <a:lumMod val="40000"/>
              <a:lumOff val="6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6148319" y="3485151"/>
            <a:ext cx="2850255" cy="240688"/>
          </a:xfrm>
          <a:prstGeom prst="roundRect">
            <a:avLst/>
          </a:prstGeom>
          <a:solidFill>
            <a:schemeClr val="accent1">
              <a:lumMod val="40000"/>
              <a:lumOff val="6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6148319" y="5732462"/>
            <a:ext cx="2340588" cy="190667"/>
          </a:xfrm>
          <a:prstGeom prst="roundRect">
            <a:avLst/>
          </a:prstGeom>
          <a:solidFill>
            <a:schemeClr val="accent6">
              <a:lumMod val="60000"/>
              <a:lumOff val="4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09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90114" y="1311407"/>
            <a:ext cx="757450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Для </a:t>
            </a:r>
            <a:r>
              <a:rPr lang="ru-RU" sz="2200" b="1" dirty="0"/>
              <a:t>кого предназначено это учебное пособие?</a:t>
            </a:r>
          </a:p>
          <a:p>
            <a:endParaRPr lang="ru-RU" sz="2200" b="1" dirty="0" smtClean="0"/>
          </a:p>
          <a:p>
            <a:r>
              <a:rPr lang="ru-RU" sz="2200" b="1" dirty="0" smtClean="0"/>
              <a:t>Для учителей основной школы</a:t>
            </a:r>
            <a:r>
              <a:rPr lang="ru-RU" sz="2200" dirty="0" smtClean="0"/>
              <a:t>, которые хотят организовать часть уроков истории так, чтобы, изучая темы в соответствии с  рабочей программой, готовить учеников к итоговой диагностике умений смыслового чтения научно-познавательных текстов, то есть обучать  наиболее сложным умениям: поиску в тексте причин событий, выявлению подтекстовой информации, определению главной мысли .</a:t>
            </a:r>
          </a:p>
          <a:p>
            <a:r>
              <a:rPr lang="ru-RU" sz="2200" b="1" dirty="0" smtClean="0"/>
              <a:t>Для </a:t>
            </a:r>
            <a:r>
              <a:rPr lang="ru-RU" sz="2200" b="1" dirty="0"/>
              <a:t>учеников </a:t>
            </a:r>
            <a:r>
              <a:rPr lang="ru-RU" sz="2200" b="1" dirty="0" smtClean="0"/>
              <a:t>6-го класса</a:t>
            </a:r>
            <a:r>
              <a:rPr lang="ru-RU" sz="2200" dirty="0" smtClean="0"/>
              <a:t>, </a:t>
            </a:r>
            <a:r>
              <a:rPr lang="ru-RU" sz="2200" dirty="0"/>
              <a:t>которые </a:t>
            </a:r>
            <a:r>
              <a:rPr lang="ru-RU" sz="2200" dirty="0" smtClean="0"/>
              <a:t>хотят проверить себя перед итоговой диагностикой и (или) научиться выполнять наиболее сложные задания к текстам.</a:t>
            </a:r>
            <a:endParaRPr lang="ru-RU" sz="2200" dirty="0"/>
          </a:p>
          <a:p>
            <a:r>
              <a:rPr lang="ru-RU" sz="2200" b="1" dirty="0"/>
              <a:t>Для школьников и взрослых любого возраста</a:t>
            </a:r>
            <a:r>
              <a:rPr lang="ru-RU" sz="2200" dirty="0"/>
              <a:t>, которые </a:t>
            </a:r>
            <a:r>
              <a:rPr lang="ru-RU" sz="2200" dirty="0" smtClean="0"/>
              <a:t>хотят повторить и осмыслить основные факты истории Отечества и  одновременно совершенствовать умения смыслового чтения.</a:t>
            </a:r>
            <a:endParaRPr lang="ru-RU" sz="2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95274" y="69461"/>
            <a:ext cx="1157827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«УЧИМСЯ АНАЛИЗИРОВАТЬ. История России. </a:t>
            </a:r>
          </a:p>
          <a:p>
            <a:pPr algn="ctr"/>
            <a:r>
              <a:rPr lang="ru-RU" sz="3200" b="1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b="1" dirty="0" smtClean="0">
                <a:solidFill>
                  <a:srgbClr val="0000FF"/>
                </a:solidFill>
              </a:rPr>
              <a:t> эпоха».  6 класс </a:t>
            </a:r>
            <a:endParaRPr lang="ru-RU" sz="3200" b="1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9648" y="1261246"/>
            <a:ext cx="3865511" cy="5505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887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30055" y="1121849"/>
            <a:ext cx="5581930" cy="569386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ТРИ МОДУЛЯ 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dirty="0" smtClean="0"/>
              <a:t>МОДУЛЬ </a:t>
            </a:r>
            <a:r>
              <a:rPr lang="ru-RU" sz="2800" dirty="0"/>
              <a:t>1. </a:t>
            </a:r>
            <a:r>
              <a:rPr lang="ru-RU" sz="2800" dirty="0" smtClean="0">
                <a:solidFill>
                  <a:srgbClr val="FF0000"/>
                </a:solidFill>
              </a:rPr>
              <a:t>Учимся выделять важные факты, делать выводы и строить доказательства </a:t>
            </a:r>
            <a:r>
              <a:rPr lang="ru-RU" sz="2800" dirty="0" smtClean="0">
                <a:solidFill>
                  <a:srgbClr val="0000FF"/>
                </a:solidFill>
              </a:rPr>
              <a:t>(5 уроков – период с древнейших времён до первых князей Руси)</a:t>
            </a:r>
            <a:r>
              <a:rPr lang="ru-RU" sz="2800" dirty="0" smtClean="0">
                <a:solidFill>
                  <a:srgbClr val="FF0000"/>
                </a:solidFill>
              </a:rPr>
              <a:t>.</a:t>
            </a:r>
            <a:endParaRPr lang="ru-RU" sz="2800" dirty="0"/>
          </a:p>
          <a:p>
            <a:r>
              <a:rPr lang="ru-RU" sz="2800" dirty="0" smtClean="0"/>
              <a:t>МОДУЛЬ </a:t>
            </a:r>
            <a:r>
              <a:rPr lang="ru-RU" sz="2800" dirty="0"/>
              <a:t>2. </a:t>
            </a:r>
            <a:r>
              <a:rPr lang="ru-RU" sz="2800" dirty="0" smtClean="0">
                <a:solidFill>
                  <a:srgbClr val="FF0000"/>
                </a:solidFill>
              </a:rPr>
              <a:t>Учимся искать причины событий</a:t>
            </a:r>
            <a:r>
              <a:rPr lang="ru-RU" sz="2800" dirty="0" smtClean="0">
                <a:solidFill>
                  <a:srgbClr val="0000FF"/>
                </a:solidFill>
              </a:rPr>
              <a:t> (4 урока – от Крещения до начала распада Руси)</a:t>
            </a:r>
            <a:endParaRPr lang="ru-RU" sz="2800" dirty="0" smtClean="0"/>
          </a:p>
          <a:p>
            <a:r>
              <a:rPr lang="ru-RU" sz="2800" dirty="0" smtClean="0"/>
              <a:t>МОДУЛЬ </a:t>
            </a:r>
            <a:r>
              <a:rPr lang="ru-RU" sz="2800" dirty="0"/>
              <a:t>3. </a:t>
            </a:r>
            <a:r>
              <a:rPr lang="ru-RU" sz="2800" dirty="0" smtClean="0">
                <a:solidFill>
                  <a:srgbClr val="FF0000"/>
                </a:solidFill>
              </a:rPr>
              <a:t>Учимся определять свою позицию и аргументировать её</a:t>
            </a:r>
            <a:r>
              <a:rPr lang="ru-RU" sz="2800" dirty="0" smtClean="0">
                <a:solidFill>
                  <a:srgbClr val="0000FF"/>
                </a:solidFill>
              </a:rPr>
              <a:t> (4 урока – </a:t>
            </a:r>
            <a:r>
              <a:rPr lang="ru-RU" sz="2800" dirty="0">
                <a:solidFill>
                  <a:srgbClr val="0000FF"/>
                </a:solidFill>
              </a:rPr>
              <a:t>К</a:t>
            </a:r>
            <a:r>
              <a:rPr lang="ru-RU" sz="2800" dirty="0" smtClean="0">
                <a:solidFill>
                  <a:srgbClr val="0000FF"/>
                </a:solidFill>
              </a:rPr>
              <a:t>ультура и Раздробленность Руси) 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КАК устроен </a:t>
            </a:r>
            <a:r>
              <a:rPr lang="ru-RU" sz="3200" dirty="0" smtClean="0">
                <a:solidFill>
                  <a:srgbClr val="0000FF"/>
                </a:solidFill>
              </a:rPr>
              <a:t>сборник «Учимся анализировать.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8939281" y="1828791"/>
            <a:ext cx="436728" cy="4831316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553428" y="1323826"/>
            <a:ext cx="2561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СОДЕРЖАНИЕ: </a:t>
            </a:r>
          </a:p>
          <a:p>
            <a:endParaRPr lang="ru-RU" sz="2800" dirty="0" smtClean="0"/>
          </a:p>
        </p:txBody>
      </p:sp>
      <p:sp>
        <p:nvSpPr>
          <p:cNvPr id="11" name="Правая фигурная скобка 10"/>
          <p:cNvSpPr/>
          <p:nvPr/>
        </p:nvSpPr>
        <p:spPr>
          <a:xfrm flipH="1">
            <a:off x="2790970" y="1719618"/>
            <a:ext cx="436728" cy="4940489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63772" y="1323826"/>
            <a:ext cx="29888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УМЕНИЯ: </a:t>
            </a:r>
          </a:p>
          <a:p>
            <a:endParaRPr lang="ru-RU" sz="28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9553428" y="1323826"/>
            <a:ext cx="256144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 smtClean="0"/>
          </a:p>
          <a:p>
            <a:endParaRPr lang="ru-RU" sz="2800" dirty="0" smtClean="0">
              <a:solidFill>
                <a:srgbClr val="0000FF"/>
              </a:solidFill>
            </a:endParaRPr>
          </a:p>
          <a:p>
            <a:r>
              <a:rPr lang="ru-RU" sz="2800" dirty="0" smtClean="0">
                <a:solidFill>
                  <a:srgbClr val="0000FF"/>
                </a:solidFill>
              </a:rPr>
              <a:t>Весь обязательный минимум по Историко-культурному стандарту, который в каждом уроке сжат в 1 страницу текста.</a:t>
            </a:r>
            <a:endParaRPr lang="ru-RU" sz="2800" dirty="0">
              <a:solidFill>
                <a:srgbClr val="0000FF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9180" y="1323826"/>
            <a:ext cx="298886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 </a:t>
            </a:r>
          </a:p>
          <a:p>
            <a:endParaRPr lang="ru-RU" sz="2800" dirty="0" smtClean="0"/>
          </a:p>
          <a:p>
            <a:r>
              <a:rPr lang="ru-RU" sz="2800" dirty="0" smtClean="0">
                <a:solidFill>
                  <a:srgbClr val="FF0000"/>
                </a:solidFill>
              </a:rPr>
              <a:t>Самые актуальные на уроках истории и самые сложные на ЕГЭ</a:t>
            </a:r>
          </a:p>
          <a:p>
            <a:r>
              <a:rPr lang="ru-RU" sz="2400" dirty="0" smtClean="0"/>
              <a:t>1 модуль ≈ </a:t>
            </a:r>
            <a:r>
              <a:rPr lang="ru-RU" sz="2400" dirty="0"/>
              <a:t>ЕГЭ–2016 № </a:t>
            </a:r>
            <a:r>
              <a:rPr lang="ru-RU" sz="2400" dirty="0" smtClean="0"/>
              <a:t>6, 12 и другие. </a:t>
            </a:r>
          </a:p>
          <a:p>
            <a:r>
              <a:rPr lang="ru-RU" sz="2400" dirty="0" smtClean="0"/>
              <a:t>2 модуль ≈ </a:t>
            </a:r>
            <a:r>
              <a:rPr lang="ru-RU" sz="2400" dirty="0"/>
              <a:t>ЕГЭ–2016 № </a:t>
            </a:r>
            <a:r>
              <a:rPr lang="ru-RU" sz="2400" dirty="0" smtClean="0"/>
              <a:t>26, 27</a:t>
            </a:r>
          </a:p>
          <a:p>
            <a:r>
              <a:rPr lang="ru-RU" sz="2400" dirty="0" smtClean="0"/>
              <a:t>3 </a:t>
            </a:r>
            <a:r>
              <a:rPr lang="ru-RU" sz="2400" dirty="0"/>
              <a:t>модуль ≈ ЕГЭ–2016 № </a:t>
            </a:r>
            <a:r>
              <a:rPr lang="ru-RU" sz="2400" dirty="0" smtClean="0"/>
              <a:t>24</a:t>
            </a:r>
            <a:endParaRPr lang="ru-RU" sz="2400" dirty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7754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КОГДА использовать </a:t>
            </a:r>
            <a:r>
              <a:rPr lang="ru-RU" sz="3200" dirty="0" smtClean="0">
                <a:solidFill>
                  <a:srgbClr val="0000FF"/>
                </a:solidFill>
              </a:rPr>
              <a:t>сборник «Учимся анализировать.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14902" y="1378423"/>
            <a:ext cx="9344663" cy="5268036"/>
          </a:xfrm>
          <a:prstGeom prst="rect">
            <a:avLst/>
          </a:prstGeom>
        </p:spPr>
      </p:pic>
      <p:sp>
        <p:nvSpPr>
          <p:cNvPr id="15" name="Левая круглая скобка 14"/>
          <p:cNvSpPr/>
          <p:nvPr/>
        </p:nvSpPr>
        <p:spPr>
          <a:xfrm>
            <a:off x="1514902" y="2033516"/>
            <a:ext cx="305027" cy="3316406"/>
          </a:xfrm>
          <a:prstGeom prst="leftBracket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4503761" y="2770496"/>
            <a:ext cx="1542197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307540" y="2770496"/>
            <a:ext cx="1542197" cy="0"/>
          </a:xfrm>
          <a:prstGeom prst="line">
            <a:avLst/>
          </a:prstGeom>
          <a:ln w="571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8122692" y="2786419"/>
            <a:ext cx="154219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895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063" y="1891075"/>
            <a:ext cx="3708781" cy="49152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176215" y="1127018"/>
            <a:ext cx="2852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ВХОД В МОДУЛЬ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Диагностика 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Теория, умения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5186146" y="3944202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9224" y="1882815"/>
            <a:ext cx="3766783" cy="4923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3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063" y="1891075"/>
            <a:ext cx="3708781" cy="49152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176215" y="1127018"/>
            <a:ext cx="2852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ВХОД В МОДУЛЬ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Диагностика 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Теория, умения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5186146" y="3944202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9224" y="1882815"/>
            <a:ext cx="3766783" cy="49235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7098" y="1166882"/>
            <a:ext cx="8652681" cy="555464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15407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063" y="1891075"/>
            <a:ext cx="3708781" cy="49152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176215" y="1127018"/>
            <a:ext cx="2852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ВХОД В МОДУЛЬ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Диагностика 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Теория, умения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5186146" y="3944202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9224" y="1882815"/>
            <a:ext cx="3766783" cy="49235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01754" y="1628517"/>
            <a:ext cx="7131969" cy="5177809"/>
          </a:xfrm>
          <a:prstGeom prst="rect">
            <a:avLst/>
          </a:prstGeom>
          <a:ln>
            <a:solidFill>
              <a:srgbClr val="0000FF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2664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063" y="1891075"/>
            <a:ext cx="3708781" cy="491525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176215" y="1127018"/>
            <a:ext cx="2852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ВХОД В МОДУЛЬ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Диагностика 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Теория, умения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5186146" y="3944202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9224" y="1882815"/>
            <a:ext cx="3766783" cy="49235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4913" y="1985111"/>
            <a:ext cx="10167411" cy="4582496"/>
          </a:xfrm>
          <a:prstGeom prst="rect">
            <a:avLst/>
          </a:prstGeom>
          <a:ln>
            <a:solidFill>
              <a:srgbClr val="0000FF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36365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72" y="1922393"/>
            <a:ext cx="3777872" cy="49356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3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735" y="2029782"/>
            <a:ext cx="3599599" cy="47191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6056" y="1916752"/>
            <a:ext cx="3606429" cy="488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25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72" y="1922393"/>
            <a:ext cx="3777872" cy="49356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3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Рабочий лист 1. Мастер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735" y="2029782"/>
            <a:ext cx="3599599" cy="47191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6056" y="1916752"/>
            <a:ext cx="3606429" cy="48809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0346" y="1922453"/>
            <a:ext cx="9594376" cy="4844955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26561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72" y="1922393"/>
            <a:ext cx="3777872" cy="49356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3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735" y="2029782"/>
            <a:ext cx="3599599" cy="47191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6056" y="1916752"/>
            <a:ext cx="3606429" cy="48809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41290" y="1941594"/>
            <a:ext cx="9635320" cy="485860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079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72" y="1922393"/>
            <a:ext cx="3777872" cy="49356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3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735" y="2029782"/>
            <a:ext cx="3599599" cy="47191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6056" y="1916752"/>
            <a:ext cx="3606429" cy="488099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4584" y="1252849"/>
            <a:ext cx="9988099" cy="5509614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7583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72" y="1922393"/>
            <a:ext cx="3777872" cy="49356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3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Рабочий лист 2. Ученик</a:t>
            </a:r>
            <a:endParaRPr lang="ru-RU" sz="2400" b="1" dirty="0">
              <a:solidFill>
                <a:srgbClr val="FF0000"/>
              </a:solidFill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735" y="2029782"/>
            <a:ext cx="3599599" cy="47191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6056" y="1916752"/>
            <a:ext cx="3606429" cy="48809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6346" y="1978686"/>
            <a:ext cx="9705474" cy="4823167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1220349" y="4492636"/>
            <a:ext cx="2790395" cy="288301"/>
          </a:xfrm>
          <a:prstGeom prst="roundRect">
            <a:avLst/>
          </a:prstGeom>
          <a:solidFill>
            <a:srgbClr val="FFC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220349" y="5318959"/>
            <a:ext cx="2940523" cy="307179"/>
          </a:xfrm>
          <a:prstGeom prst="roundRect">
            <a:avLst/>
          </a:prstGeom>
          <a:solidFill>
            <a:schemeClr val="accent1">
              <a:lumMod val="40000"/>
              <a:lumOff val="6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220349" y="5964635"/>
            <a:ext cx="4939819" cy="323870"/>
          </a:xfrm>
          <a:prstGeom prst="roundRect">
            <a:avLst/>
          </a:prstGeom>
          <a:solidFill>
            <a:schemeClr val="accent1">
              <a:lumMod val="40000"/>
              <a:lumOff val="6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95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72" y="1922393"/>
            <a:ext cx="3777872" cy="49356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3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Рабочий лист 2. Ученик</a:t>
            </a:r>
            <a:endParaRPr lang="ru-RU" sz="2400" b="1" dirty="0">
              <a:solidFill>
                <a:srgbClr val="FF0000"/>
              </a:solidFill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735" y="2029782"/>
            <a:ext cx="3599599" cy="47191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6056" y="1916752"/>
            <a:ext cx="3606429" cy="48809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80" y="1469987"/>
            <a:ext cx="8813460" cy="5490112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6174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972" y="1922393"/>
            <a:ext cx="3777872" cy="493560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3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 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Рабочий лист 2. Ученик</a:t>
            </a:r>
            <a:endParaRPr lang="ru-RU" sz="2400" b="1" dirty="0">
              <a:solidFill>
                <a:srgbClr val="FF0000"/>
              </a:solidFill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1774211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984913" y="68116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анализировать. История России. </a:t>
            </a:r>
            <a:r>
              <a:rPr lang="ru-RU" sz="3200" dirty="0" err="1" smtClean="0">
                <a:solidFill>
                  <a:srgbClr val="0000FF"/>
                </a:solidFill>
              </a:rPr>
              <a:t>Домонгольская</a:t>
            </a:r>
            <a:r>
              <a:rPr lang="ru-RU" sz="3200" dirty="0" smtClean="0">
                <a:solidFill>
                  <a:srgbClr val="0000FF"/>
                </a:solidFill>
              </a:rPr>
              <a:t> эпоха», 6 класс?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09142" cy="1009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97735" y="2029782"/>
            <a:ext cx="3599599" cy="47191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76056" y="1916752"/>
            <a:ext cx="3606429" cy="488099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751" y="2415845"/>
            <a:ext cx="11349566" cy="3433010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2" name="Скругленный прямоугольник 31"/>
          <p:cNvSpPr/>
          <p:nvPr/>
        </p:nvSpPr>
        <p:spPr>
          <a:xfrm>
            <a:off x="885570" y="2544680"/>
            <a:ext cx="4039355" cy="306519"/>
          </a:xfrm>
          <a:prstGeom prst="roundRect">
            <a:avLst/>
          </a:prstGeom>
          <a:solidFill>
            <a:schemeClr val="accent6">
              <a:lumMod val="60000"/>
              <a:lumOff val="40000"/>
              <a:alpha val="4902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032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Samsung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"/>
            <a:ext cx="12192717" cy="68575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0878" y="245660"/>
            <a:ext cx="9644418" cy="4708475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+mn-lt"/>
              </a:rPr>
              <a:t>БЛИЖАЙШИЕ ПЕРСПЕКТИВЫ ПРОЕКТА</a:t>
            </a: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 </a:t>
            </a:r>
            <a:br>
              <a:rPr lang="ru-RU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ru-RU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2800" dirty="0" smtClean="0">
                <a:solidFill>
                  <a:schemeClr val="bg1"/>
                </a:solidFill>
                <a:latin typeface="+mn-lt"/>
              </a:rPr>
              <a:t>- 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Анонс сборника УУМ «Учимся читать и понимать тексты. ПРИРОДНЫЕ ЗОНЫ. Окружающий мир 3-4 </a:t>
            </a:r>
            <a:r>
              <a:rPr lang="ru-RU" sz="2800" dirty="0" err="1">
                <a:solidFill>
                  <a:schemeClr val="bg1"/>
                </a:solidFill>
                <a:latin typeface="+mn-lt"/>
              </a:rPr>
              <a:t>кл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.». </a:t>
            </a:r>
            <a:br>
              <a:rPr lang="ru-RU" sz="2800" dirty="0">
                <a:solidFill>
                  <a:schemeClr val="bg1"/>
                </a:solidFill>
                <a:latin typeface="+mn-lt"/>
              </a:rPr>
            </a:br>
            <a:r>
              <a:rPr lang="ru-RU" sz="2800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ru-RU" sz="2800" dirty="0" smtClean="0">
                <a:solidFill>
                  <a:schemeClr val="bg1"/>
                </a:solidFill>
                <a:latin typeface="+mn-lt"/>
              </a:rPr>
            </a:br>
            <a:r>
              <a:rPr lang="ru-RU" sz="2800" dirty="0" smtClean="0">
                <a:solidFill>
                  <a:schemeClr val="bg1"/>
                </a:solidFill>
                <a:latin typeface="+mn-lt"/>
              </a:rPr>
              <a:t>- 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Первые учебные материалы для сборника «Подготовка к ВПР - учимся важнейшим познавательным действиям</a:t>
            </a:r>
            <a:r>
              <a:rPr lang="ru-RU" sz="2800" dirty="0" smtClean="0">
                <a:solidFill>
                  <a:schemeClr val="bg1"/>
                </a:solidFill>
                <a:latin typeface="+mn-lt"/>
              </a:rPr>
              <a:t>»</a:t>
            </a:r>
            <a:endParaRPr lang="ru-RU" sz="48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icture 8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40143" y="5509851"/>
            <a:ext cx="1071632" cy="1066156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40361" y="5509851"/>
            <a:ext cx="1060027" cy="1099498"/>
          </a:xfrm>
          <a:prstGeom prst="ellipse">
            <a:avLst/>
          </a:prstGeom>
          <a:noFill/>
          <a:ln w="38100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Картинки по запросу человечки 3д говорят друг другу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49641" y="5520928"/>
            <a:ext cx="1085280" cy="1044001"/>
          </a:xfrm>
          <a:prstGeom prst="ellipse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Картинки по запросу человечек 3д и часы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17" r="-7239"/>
          <a:stretch/>
        </p:blipFill>
        <p:spPr bwMode="auto">
          <a:xfrm>
            <a:off x="7035666" y="5574552"/>
            <a:ext cx="983372" cy="1001455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Картинки по запросу линейка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40143" y="5142675"/>
            <a:ext cx="4901279" cy="44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028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330055" y="1326569"/>
            <a:ext cx="5581930" cy="397031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ОДИН МОДУЛЬ </a:t>
            </a:r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dirty="0" smtClean="0"/>
              <a:t>УРОК </a:t>
            </a:r>
            <a:r>
              <a:rPr lang="ru-RU" sz="2800" dirty="0"/>
              <a:t>1. </a:t>
            </a:r>
            <a:r>
              <a:rPr lang="ru-RU" sz="2800" dirty="0">
                <a:solidFill>
                  <a:srgbClr val="FF0000"/>
                </a:solidFill>
              </a:rPr>
              <a:t>Входная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  <a:r>
              <a:rPr lang="ru-RU" sz="2800" dirty="0" smtClean="0"/>
              <a:t>(</a:t>
            </a:r>
            <a:r>
              <a:rPr lang="ru-RU" sz="2800" dirty="0" smtClean="0">
                <a:solidFill>
                  <a:srgbClr val="0000FF"/>
                </a:solidFill>
              </a:rPr>
              <a:t>природные зоны России</a:t>
            </a:r>
            <a:r>
              <a:rPr lang="ru-RU" sz="2800" dirty="0" smtClean="0"/>
              <a:t>)</a:t>
            </a:r>
            <a:endParaRPr lang="ru-RU" sz="2800" dirty="0"/>
          </a:p>
          <a:p>
            <a:r>
              <a:rPr lang="ru-RU" sz="2800" dirty="0"/>
              <a:t>УРОК 2. </a:t>
            </a:r>
            <a:r>
              <a:rPr lang="ru-RU" sz="2800" dirty="0" smtClean="0">
                <a:solidFill>
                  <a:srgbClr val="0000FF"/>
                </a:solidFill>
              </a:rPr>
              <a:t>Арктические пустыни и тундры</a:t>
            </a:r>
            <a:endParaRPr lang="ru-RU" sz="2800" dirty="0" smtClean="0"/>
          </a:p>
          <a:p>
            <a:r>
              <a:rPr lang="ru-RU" sz="2800" dirty="0" smtClean="0"/>
              <a:t>УРОК </a:t>
            </a:r>
            <a:r>
              <a:rPr lang="ru-RU" sz="2800" dirty="0"/>
              <a:t>3. </a:t>
            </a:r>
            <a:r>
              <a:rPr lang="ru-RU" sz="2800" dirty="0" smtClean="0">
                <a:solidFill>
                  <a:srgbClr val="0000FF"/>
                </a:solidFill>
              </a:rPr>
              <a:t>Леса России</a:t>
            </a:r>
            <a:r>
              <a:rPr lang="ru-RU" sz="2800" dirty="0" smtClean="0"/>
              <a:t> </a:t>
            </a:r>
            <a:endParaRPr lang="ru-RU" sz="2800" dirty="0"/>
          </a:p>
          <a:p>
            <a:r>
              <a:rPr lang="ru-RU" sz="2800" dirty="0"/>
              <a:t>УРОК 4. </a:t>
            </a:r>
            <a:r>
              <a:rPr lang="ru-RU" sz="2800" dirty="0" smtClean="0">
                <a:solidFill>
                  <a:srgbClr val="0000FF"/>
                </a:solidFill>
              </a:rPr>
              <a:t>Степи </a:t>
            </a:r>
            <a:r>
              <a:rPr lang="ru-RU" sz="2800" dirty="0" smtClean="0"/>
              <a:t> </a:t>
            </a:r>
          </a:p>
          <a:p>
            <a:r>
              <a:rPr lang="ru-RU" sz="2800" dirty="0" smtClean="0"/>
              <a:t>УРОК </a:t>
            </a:r>
            <a:r>
              <a:rPr lang="ru-RU" sz="2800" dirty="0"/>
              <a:t>5. </a:t>
            </a:r>
            <a:r>
              <a:rPr lang="ru-RU" sz="2800" dirty="0">
                <a:solidFill>
                  <a:srgbClr val="FF0000"/>
                </a:solidFill>
              </a:rPr>
              <a:t>Итоговая </a:t>
            </a:r>
            <a:r>
              <a:rPr lang="ru-RU" sz="2800" dirty="0" smtClean="0">
                <a:solidFill>
                  <a:srgbClr val="FF0000"/>
                </a:solidFill>
              </a:rPr>
              <a:t>диагностика </a:t>
            </a:r>
          </a:p>
          <a:p>
            <a:r>
              <a:rPr lang="ru-RU" sz="2800" dirty="0" smtClean="0"/>
              <a:t>(</a:t>
            </a:r>
            <a:r>
              <a:rPr lang="ru-RU" sz="2800" dirty="0" smtClean="0">
                <a:solidFill>
                  <a:srgbClr val="0000FF"/>
                </a:solidFill>
              </a:rPr>
              <a:t>Пустыни</a:t>
            </a:r>
            <a:r>
              <a:rPr lang="ru-RU" sz="2800" dirty="0" smtClean="0"/>
              <a:t>)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КАК устроен </a:t>
            </a:r>
            <a:r>
              <a:rPr lang="ru-RU" sz="3200" dirty="0" smtClean="0">
                <a:solidFill>
                  <a:srgbClr val="0000FF"/>
                </a:solidFill>
              </a:rPr>
              <a:t>сборник «Учимся читать и понимать тексты.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Природные зоны». Окружающий мир, 2-4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8" name="Правая фигурная скобка 7"/>
          <p:cNvSpPr/>
          <p:nvPr/>
        </p:nvSpPr>
        <p:spPr>
          <a:xfrm>
            <a:off x="8939281" y="1924331"/>
            <a:ext cx="436728" cy="2900724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9553428" y="1323826"/>
            <a:ext cx="256144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СОДЕРЖАНИЕ </a:t>
            </a:r>
          </a:p>
          <a:p>
            <a:endParaRPr lang="ru-RU" sz="2800" dirty="0" smtClean="0"/>
          </a:p>
          <a:p>
            <a:r>
              <a:rPr lang="ru-RU" sz="2800" dirty="0" smtClean="0">
                <a:solidFill>
                  <a:srgbClr val="0000FF"/>
                </a:solidFill>
              </a:rPr>
              <a:t>Обязательный минимум по разделу «Человек и природа», который выносится на ВПР.</a:t>
            </a:r>
            <a:endParaRPr lang="ru-RU" sz="2800" dirty="0">
              <a:solidFill>
                <a:srgbClr val="0000FF"/>
              </a:solidFill>
            </a:endParaRPr>
          </a:p>
        </p:txBody>
      </p:sp>
      <p:sp>
        <p:nvSpPr>
          <p:cNvPr id="11" name="Правая фигурная скобка 10"/>
          <p:cNvSpPr/>
          <p:nvPr/>
        </p:nvSpPr>
        <p:spPr>
          <a:xfrm flipH="1">
            <a:off x="2790970" y="1924331"/>
            <a:ext cx="436728" cy="2900724"/>
          </a:xfrm>
          <a:prstGeom prst="rightBrace">
            <a:avLst>
              <a:gd name="adj1" fmla="val 55952"/>
              <a:gd name="adj2" fmla="val 50386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63772" y="1323826"/>
            <a:ext cx="298886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УМЕНИЯ </a:t>
            </a:r>
          </a:p>
          <a:p>
            <a:endParaRPr lang="ru-RU" sz="2800" dirty="0" smtClean="0"/>
          </a:p>
          <a:p>
            <a:r>
              <a:rPr lang="ru-RU" sz="2800" dirty="0" smtClean="0">
                <a:solidFill>
                  <a:srgbClr val="FF0000"/>
                </a:solidFill>
              </a:rPr>
              <a:t>Самые сложные (по результатам диагностики чтения): </a:t>
            </a:r>
          </a:p>
          <a:p>
            <a:r>
              <a:rPr lang="ru-RU" sz="2400" dirty="0" smtClean="0"/>
              <a:t>- главная мысль текста;</a:t>
            </a:r>
          </a:p>
          <a:p>
            <a:r>
              <a:rPr lang="ru-RU" sz="2400" dirty="0" smtClean="0"/>
              <a:t>- причины событий, названные в неявном виде;</a:t>
            </a:r>
          </a:p>
          <a:p>
            <a:r>
              <a:rPr lang="ru-RU" sz="2400" dirty="0" smtClean="0"/>
              <a:t>- причины событий, названные прямо;</a:t>
            </a:r>
          </a:p>
          <a:p>
            <a:r>
              <a:rPr lang="ru-RU" sz="2400" dirty="0" smtClean="0"/>
              <a:t>- перевод в таблицу.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3655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6301" y="1897039"/>
            <a:ext cx="3398293" cy="4872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421" y="1883393"/>
            <a:ext cx="3425588" cy="49677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Природные зоны».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7376614" y="2115405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3220869" y="2101757"/>
            <a:ext cx="620975" cy="0"/>
          </a:xfrm>
          <a:prstGeom prst="straightConnector1">
            <a:avLst/>
          </a:prstGeom>
          <a:ln w="76200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8093127" y="5363571"/>
            <a:ext cx="3343702" cy="14057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9609" y="1903862"/>
            <a:ext cx="3357349" cy="4954138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3875962" y="2779267"/>
            <a:ext cx="3370995" cy="27890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37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6301" y="1897039"/>
            <a:ext cx="3398293" cy="4872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421" y="1897041"/>
            <a:ext cx="3425588" cy="49677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Природные зоны».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9609" y="1903862"/>
            <a:ext cx="3357349" cy="4954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9609" y="1565809"/>
            <a:ext cx="6581634" cy="527618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14525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6301" y="1897039"/>
            <a:ext cx="3398293" cy="487225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421" y="1897041"/>
            <a:ext cx="3425588" cy="49677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ЧТО есть на страницах </a:t>
            </a:r>
            <a:r>
              <a:rPr lang="ru-RU" sz="3200" dirty="0" smtClean="0">
                <a:solidFill>
                  <a:srgbClr val="0000FF"/>
                </a:solidFill>
              </a:rPr>
              <a:t>сборника «Учимся читать и понимать текст.</a:t>
            </a: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00FF"/>
                </a:solidFill>
              </a:rPr>
              <a:t>Природные зоны».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6340" y="1127018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УРОК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82388" y="1493117"/>
            <a:ext cx="237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Текст 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841844" y="1530544"/>
            <a:ext cx="3534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1. Мастер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970292" y="1493116"/>
            <a:ext cx="38759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Рабочий лист 2. Ученик</a:t>
            </a:r>
            <a:endParaRPr lang="ru-RU" sz="2400" b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89609" y="1903862"/>
            <a:ext cx="3357349" cy="4954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15844" y="3207224"/>
            <a:ext cx="8468750" cy="356206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86644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32513" y="38548"/>
            <a:ext cx="112823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 КАК может быть устроен </a:t>
            </a:r>
            <a:r>
              <a:rPr lang="ru-RU" sz="3200" dirty="0" smtClean="0">
                <a:solidFill>
                  <a:srgbClr val="0000FF"/>
                </a:solidFill>
              </a:rPr>
              <a:t>сборник «Готовимся к ВПР. Учимся анализировать - решать сложные познавательные задачи». Окружающий мир, 3-4 классы?  </a:t>
            </a:r>
            <a:endParaRPr lang="ru-RU" sz="3200" dirty="0">
              <a:solidFill>
                <a:srgbClr val="0000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9461" y="1608208"/>
            <a:ext cx="8338782" cy="44786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8547" y="6156451"/>
            <a:ext cx="4531057" cy="3125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2843" y="6482715"/>
            <a:ext cx="4940490" cy="37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58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296538"/>
            <a:ext cx="20335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</a:rPr>
              <a:t> Ключевые страницы </a:t>
            </a:r>
            <a:r>
              <a:rPr lang="ru-RU" sz="2400" dirty="0" smtClean="0">
                <a:solidFill>
                  <a:srgbClr val="0000FF"/>
                </a:solidFill>
              </a:rPr>
              <a:t>сборника «Готовимся к ВПР….</a:t>
            </a:r>
            <a:endParaRPr lang="ru-RU" sz="2400" dirty="0">
              <a:solidFill>
                <a:srgbClr val="0000FF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0686" y="107851"/>
            <a:ext cx="4899547" cy="67501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710" y="0"/>
            <a:ext cx="4954138" cy="67611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832513" cy="1154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5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Samsung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"/>
            <a:ext cx="12192717" cy="68575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50878" y="245660"/>
            <a:ext cx="9644418" cy="4708475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latin typeface="+mn-lt"/>
              </a:rPr>
              <a:t>Третий уровень универсальных учебных материалов </a:t>
            </a: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/>
            </a:r>
            <a:br>
              <a:rPr lang="ru-RU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 </a:t>
            </a:r>
            <a:br>
              <a:rPr lang="ru-RU" sz="48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err="1" smtClean="0">
                <a:solidFill>
                  <a:schemeClr val="bg1"/>
                </a:solidFill>
                <a:latin typeface="+mn-lt"/>
              </a:rPr>
              <a:t>Надпредметный</a:t>
            </a:r>
            <a:r>
              <a:rPr lang="ru-RU" sz="4800" b="1" dirty="0" smtClean="0">
                <a:solidFill>
                  <a:schemeClr val="bg1"/>
                </a:solidFill>
                <a:latin typeface="+mn-lt"/>
              </a:rPr>
              <a:t> блок </a:t>
            </a:r>
            <a:r>
              <a:rPr lang="ru-RU" sz="4800" dirty="0" smtClean="0">
                <a:solidFill>
                  <a:schemeClr val="bg1"/>
                </a:solidFill>
                <a:latin typeface="+mn-lt"/>
              </a:rPr>
              <a:t> </a:t>
            </a:r>
            <a:br>
              <a:rPr lang="ru-RU" sz="4800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dirty="0" smtClean="0">
                <a:solidFill>
                  <a:schemeClr val="bg1"/>
                </a:solidFill>
                <a:latin typeface="+mn-lt"/>
              </a:rPr>
              <a:t>"Диагностируем  </a:t>
            </a:r>
            <a:r>
              <a:rPr lang="ru-RU" sz="4800" dirty="0" err="1" smtClean="0">
                <a:solidFill>
                  <a:schemeClr val="bg1"/>
                </a:solidFill>
                <a:latin typeface="+mn-lt"/>
              </a:rPr>
              <a:t>метапредметные</a:t>
            </a:r>
            <a:r>
              <a:rPr lang="ru-RU" sz="4800" dirty="0" smtClean="0">
                <a:solidFill>
                  <a:schemeClr val="bg1"/>
                </a:solidFill>
                <a:latin typeface="+mn-lt"/>
              </a:rPr>
              <a:t> и личностные  образовательные результаты"</a:t>
            </a:r>
            <a:endParaRPr lang="ru-RU" sz="48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" name="Picture 8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40143" y="5509851"/>
            <a:ext cx="1071632" cy="1066156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840361" y="5509851"/>
            <a:ext cx="1060027" cy="1099498"/>
          </a:xfrm>
          <a:prstGeom prst="ellipse">
            <a:avLst/>
          </a:prstGeom>
          <a:noFill/>
          <a:ln w="38100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Картинки по запросу человечки 3д говорят друг другу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49641" y="5520928"/>
            <a:ext cx="1085280" cy="1044001"/>
          </a:xfrm>
          <a:prstGeom prst="ellipse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Картинки по запросу человечек 3д и часы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17" r="-7239"/>
          <a:stretch/>
        </p:blipFill>
        <p:spPr bwMode="auto">
          <a:xfrm>
            <a:off x="7035666" y="5574552"/>
            <a:ext cx="983372" cy="1001455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Картинки по запросу линейка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40143" y="5142675"/>
            <a:ext cx="4901279" cy="446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034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0377" y="599641"/>
            <a:ext cx="1065890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 </a:t>
            </a:r>
            <a:r>
              <a:rPr lang="ru-RU" sz="2400" dirty="0"/>
              <a:t>Многие учителя активно используют нашу диагностику </a:t>
            </a:r>
            <a:r>
              <a:rPr lang="ru-RU" sz="2400" dirty="0" err="1" smtClean="0"/>
              <a:t>метапредметных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и личностных</a:t>
            </a:r>
            <a:r>
              <a:rPr lang="ru-RU" sz="2400" dirty="0"/>
              <a:t>  образовательных результатов (1-4 классы</a:t>
            </a:r>
            <a:r>
              <a:rPr lang="ru-RU" sz="2400" dirty="0" smtClean="0"/>
              <a:t>).</a:t>
            </a:r>
            <a:r>
              <a:rPr lang="ru-RU" sz="2800" dirty="0"/>
              <a:t> </a:t>
            </a:r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  <a:p>
            <a:endParaRPr lang="ru-RU" sz="2800" dirty="0" smtClean="0"/>
          </a:p>
          <a:p>
            <a:endParaRPr lang="ru-RU" sz="2800" dirty="0"/>
          </a:p>
          <a:p>
            <a:endParaRPr lang="ru-RU" sz="2800" dirty="0"/>
          </a:p>
          <a:p>
            <a:r>
              <a:rPr lang="ru-RU" sz="2800" dirty="0" smtClean="0"/>
              <a:t>Вопросы, которые к нам поступают: </a:t>
            </a:r>
          </a:p>
          <a:p>
            <a:r>
              <a:rPr lang="ru-RU" sz="2800" i="1" dirty="0"/>
              <a:t>К</a:t>
            </a:r>
            <a:r>
              <a:rPr lang="ru-RU" sz="2800" i="1" dirty="0" smtClean="0"/>
              <a:t>ак </a:t>
            </a:r>
            <a:r>
              <a:rPr lang="ru-RU" sz="2800" i="1" dirty="0"/>
              <a:t>корректировать полученные результаты на уровне ученика, класса, </a:t>
            </a:r>
            <a:r>
              <a:rPr lang="ru-RU" sz="2800" i="1" dirty="0" smtClean="0"/>
              <a:t>школы? </a:t>
            </a:r>
          </a:p>
          <a:p>
            <a:r>
              <a:rPr lang="ru-RU" sz="2800" i="1" dirty="0"/>
              <a:t>К</a:t>
            </a:r>
            <a:r>
              <a:rPr lang="ru-RU" sz="2800" i="1" dirty="0" smtClean="0"/>
              <a:t>ак </a:t>
            </a:r>
            <a:r>
              <a:rPr lang="ru-RU" sz="2800" i="1" dirty="0"/>
              <a:t>быть с теми, кто учится в 7-9 </a:t>
            </a:r>
            <a:r>
              <a:rPr lang="ru-RU" sz="2800" i="1" dirty="0" smtClean="0"/>
              <a:t>классах? </a:t>
            </a:r>
            <a:endParaRPr lang="ru-RU" sz="2800" i="1" dirty="0"/>
          </a:p>
          <a:p>
            <a:r>
              <a:rPr lang="ru-RU" sz="2800" dirty="0" smtClean="0"/>
              <a:t>Мы </a:t>
            </a:r>
            <a:r>
              <a:rPr lang="ru-RU" sz="2800" dirty="0"/>
              <a:t>продолжаем и совершенствуем это направление: разработана диагностика для 5-6 и 7-9 классов, создаётся  банк заданий интеллектуально-личностного марафона "Твои возможности</a:t>
            </a:r>
            <a:r>
              <a:rPr lang="ru-RU" sz="2800" dirty="0" smtClean="0"/>
              <a:t>".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341194" y="14866"/>
            <a:ext cx="113685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Что уже есть и что планируем сделать?</a:t>
            </a:r>
            <a:endParaRPr lang="ru-RU" sz="3200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90" y="1659056"/>
            <a:ext cx="1461457" cy="19838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6315" y="1659056"/>
            <a:ext cx="1408553" cy="198387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9536" y="1659056"/>
            <a:ext cx="1468070" cy="19838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4760" y="1678140"/>
            <a:ext cx="1468070" cy="19838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10190" y="1678140"/>
            <a:ext cx="46402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1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116315" y="1678140"/>
            <a:ext cx="46402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70270" y="1678140"/>
            <a:ext cx="63175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3-4</a:t>
            </a:r>
            <a:endParaRPr lang="ru-RU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314760" y="1678140"/>
            <a:ext cx="63175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5-6</a:t>
            </a:r>
            <a:endParaRPr lang="ru-RU" b="1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3134" y="1680412"/>
            <a:ext cx="1468070" cy="198387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173134" y="1680412"/>
            <a:ext cx="63175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7-9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19736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8298" y="410655"/>
            <a:ext cx="78747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218363" y="109182"/>
            <a:ext cx="116551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</a:rPr>
              <a:t>ДОРАБОТАН ПЕРЕЧЕНЬ УУД В ФОРМЕ ПАМЯТОК ДЛЯ ПЕДАГОГОВ </a:t>
            </a:r>
          </a:p>
          <a:p>
            <a:pPr algn="ctr"/>
            <a:r>
              <a:rPr lang="ru-RU" sz="2400" b="1" dirty="0" smtClean="0"/>
              <a:t>1 </a:t>
            </a:r>
            <a:r>
              <a:rPr lang="ru-RU" sz="2400" b="1" dirty="0" err="1" smtClean="0"/>
              <a:t>кл</a:t>
            </a:r>
            <a:r>
              <a:rPr lang="ru-RU" sz="2400" b="1" dirty="0" smtClean="0"/>
              <a:t>., 2 </a:t>
            </a:r>
            <a:r>
              <a:rPr lang="ru-RU" sz="2400" b="1" dirty="0" err="1" smtClean="0"/>
              <a:t>кл</a:t>
            </a:r>
            <a:r>
              <a:rPr lang="ru-RU" sz="2400" b="1" dirty="0" smtClean="0"/>
              <a:t>., 3-4 </a:t>
            </a:r>
            <a:r>
              <a:rPr lang="ru-RU" sz="2400" b="1" dirty="0" err="1" smtClean="0"/>
              <a:t>кл</a:t>
            </a:r>
            <a:r>
              <a:rPr lang="ru-RU" sz="2400" b="1" dirty="0" smtClean="0"/>
              <a:t>., 5-6 </a:t>
            </a:r>
            <a:r>
              <a:rPr lang="ru-RU" sz="2400" b="1" dirty="0" err="1" smtClean="0"/>
              <a:t>кл</a:t>
            </a:r>
            <a:r>
              <a:rPr lang="ru-RU" sz="2400" b="1" dirty="0" smtClean="0"/>
              <a:t>., 7-9 </a:t>
            </a:r>
            <a:r>
              <a:rPr lang="ru-RU" sz="2400" b="1" dirty="0" err="1" smtClean="0"/>
              <a:t>кл</a:t>
            </a:r>
            <a:r>
              <a:rPr lang="ru-RU" sz="2400" b="1" dirty="0" smtClean="0"/>
              <a:t>., 10-11 </a:t>
            </a:r>
            <a:r>
              <a:rPr lang="ru-RU" sz="2400" b="1" dirty="0" err="1" smtClean="0"/>
              <a:t>кл</a:t>
            </a:r>
            <a:r>
              <a:rPr lang="ru-RU" sz="2400" b="1" dirty="0" smtClean="0"/>
              <a:t>. </a:t>
            </a:r>
            <a:endParaRPr lang="ru-RU" sz="2400" b="1" dirty="0"/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/>
          </p:nvPr>
        </p:nvGraphicFramePr>
        <p:xfrm>
          <a:off x="266193" y="1394221"/>
          <a:ext cx="11559525" cy="5486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2928"/>
                <a:gridCol w="11326597"/>
              </a:tblGrid>
              <a:tr h="15267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Группы универсальных учебных действий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8928">
                <a:tc rowSpan="9">
                  <a:txBody>
                    <a:bodyPr/>
                    <a:lstStyle/>
                    <a:p>
                      <a:pPr marL="71755" marR="71755" algn="ctr"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</a:rPr>
                        <a:t>ПОЗНАВАТЕЛЬНЫЕ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 vert="vert27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1.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Находить</a:t>
                      </a:r>
                      <a:r>
                        <a:rPr lang="ru-RU" sz="1800" dirty="0">
                          <a:effectLst/>
                        </a:rPr>
                        <a:t> информацию, необходимую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для решения учебных</a:t>
                      </a:r>
                      <a:r>
                        <a:rPr lang="ru-RU" sz="1800" dirty="0">
                          <a:effectLst/>
                        </a:rPr>
                        <a:t> и жизненных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задач</a:t>
                      </a:r>
                      <a:r>
                        <a:rPr lang="ru-RU" sz="1800" dirty="0">
                          <a:effectLst/>
                        </a:rPr>
                        <a:t> в (1.1.) сплошных текстах, (1.2.) таблицах, (1.3.) схемах, (1.4.) картах, (1.5.) рисунках, (1.6.) диаграммах, (1.7.) графиках, используя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ИКТ</a:t>
                      </a:r>
                      <a:r>
                        <a:rPr lang="ru-RU" sz="1800" dirty="0">
                          <a:effectLst/>
                        </a:rPr>
                        <a:t>. (1.8.) Задумываться над достоверностью найденной информации.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  <a:tr h="254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2.Пользоваться приемами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смыслового чтения</a:t>
                      </a:r>
                      <a:r>
                        <a:rPr lang="ru-RU" sz="1800" dirty="0">
                          <a:effectLst/>
                        </a:rPr>
                        <a:t> – самостоятельно вычитывать (2.1.) </a:t>
                      </a:r>
                      <a:r>
                        <a:rPr lang="ru-RU" sz="1800" dirty="0" err="1">
                          <a:effectLst/>
                        </a:rPr>
                        <a:t>фактуальную</a:t>
                      </a:r>
                      <a:r>
                        <a:rPr lang="ru-RU" sz="1800" dirty="0">
                          <a:effectLst/>
                        </a:rPr>
                        <a:t>, (2.2.) подтекстовую, (2.3.) концептуальную информацию.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  <a:tr h="254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(2.4.) Самостоятельно выбирать и использовать разные виды чтения (просмотровое, ознакомительное, изучающее).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  <a:tr h="5089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3.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Анализировать</a:t>
                      </a:r>
                      <a:r>
                        <a:rPr lang="ru-RU" sz="1800" dirty="0">
                          <a:effectLst/>
                        </a:rPr>
                        <a:t> и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обобщать</a:t>
                      </a:r>
                      <a:r>
                        <a:rPr lang="ru-RU" sz="1800" dirty="0">
                          <a:effectLst/>
                        </a:rPr>
                        <a:t> информацию на элементарном (ограниченное число фактов, несложные понятия) и сложном уровне: (3.1.) выделять важные детали, факты, делать выводы и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строить рассуждения</a:t>
                      </a:r>
                      <a:r>
                        <a:rPr lang="ru-RU" sz="1800" dirty="0">
                          <a:effectLst/>
                        </a:rPr>
                        <a:t>; (3.2.) строить доказательства (в т. ч.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относить к известным понятиям</a:t>
                      </a:r>
                      <a:r>
                        <a:rPr lang="ru-RU" sz="1800" dirty="0">
                          <a:effectLst/>
                        </a:rPr>
                        <a:t>); (3.3.)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определять несложные понятия</a:t>
                      </a:r>
                      <a:r>
                        <a:rPr lang="ru-RU" sz="1800" dirty="0">
                          <a:effectLst/>
                        </a:rPr>
                        <a:t>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  <a:tr h="254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4. Устанавливать закономерности,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причинно-следственные связи</a:t>
                      </a:r>
                      <a:r>
                        <a:rPr lang="ru-RU" sz="1800" dirty="0">
                          <a:effectLst/>
                        </a:rPr>
                        <a:t> – на элементарном (ограниченное число фактов) и сложном уровне.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  <a:tr h="254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5.Сравнивать объекты по заданным или самостоятельно определенным критериям (в т. ч. используя ИКТ).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  <a:tr h="254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6.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 Классифицировать</a:t>
                      </a:r>
                      <a:r>
                        <a:rPr lang="ru-RU" sz="1800" dirty="0">
                          <a:effectLst/>
                        </a:rPr>
                        <a:t> (группировать, устанавливать иерархию) по заданным или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самостоятельно выбранным основаниям, критериям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  <a:tr h="254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7. (7.1.) Устанавливать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аналогии</a:t>
                      </a:r>
                      <a:r>
                        <a:rPr lang="ru-RU" sz="1800" dirty="0">
                          <a:effectLst/>
                        </a:rPr>
                        <a:t>. (7.2.) Создавать информационные </a:t>
                      </a:r>
                      <a:r>
                        <a:rPr lang="ru-RU" sz="1800" dirty="0">
                          <a:effectLst/>
                          <a:highlight>
                            <a:srgbClr val="FFFF00"/>
                          </a:highlight>
                        </a:rPr>
                        <a:t>модели </a:t>
                      </a:r>
                      <a:r>
                        <a:rPr lang="ru-RU" sz="1800" dirty="0">
                          <a:effectLst/>
                        </a:rPr>
                        <a:t>объектов для понимания закономерностей, использовать их в решении задач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  <a:tr h="254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</a:rPr>
                        <a:t>8. Представлять информацию в разных формах (сплошной текст, план, тезисы, таблица, схема, диаграмма, график, карта) в </a:t>
                      </a:r>
                      <a:r>
                        <a:rPr lang="ru-RU" sz="1800" dirty="0" err="1">
                          <a:effectLst/>
                        </a:rPr>
                        <a:t>т.ч</a:t>
                      </a:r>
                      <a:r>
                        <a:rPr lang="ru-RU" sz="1800" dirty="0">
                          <a:effectLst/>
                        </a:rPr>
                        <a:t>. используя ИКТ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7254" marR="57254" marT="0" marB="0"/>
                </a:tc>
              </a:tr>
            </a:tbl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-2212" y="864697"/>
            <a:ext cx="1219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dirty="0" smtClean="0"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ы</a:t>
            </a:r>
            <a:r>
              <a:rPr lang="ru-RU" dirty="0" smtClean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делены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цитаты из текста ФГОС, проставлены номера умений внутри каждой группы, преемственные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возрастам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226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8298" y="410655"/>
            <a:ext cx="78747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1" y="-2"/>
            <a:ext cx="12192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dirty="0" smtClean="0">
                <a:solidFill>
                  <a:srgbClr val="0000FF"/>
                </a:solidFill>
              </a:rPr>
              <a:t>Рассмотрим пример, как одно умение видоизменяется по возрастам</a:t>
            </a:r>
          </a:p>
          <a:p>
            <a:pPr algn="ctr"/>
            <a:r>
              <a:rPr lang="ru-RU" sz="2400" b="1" dirty="0" smtClean="0"/>
              <a:t> (на уровне формулировок и диагностических заданий)</a:t>
            </a:r>
            <a:endParaRPr lang="ru-RU" sz="2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70680" y="1051424"/>
            <a:ext cx="50382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  <a:effectLst/>
              </a:rPr>
              <a:t>П-6-</a:t>
            </a:r>
            <a:r>
              <a:rPr lang="ru-RU" sz="2000" b="1" dirty="0" smtClean="0">
                <a:solidFill>
                  <a:srgbClr val="FF0000"/>
                </a:solidFill>
                <a:effectLst/>
              </a:rPr>
              <a:t>5/6к</a:t>
            </a:r>
            <a:r>
              <a:rPr lang="ru-RU" sz="2000" b="1" dirty="0" smtClean="0">
                <a:solidFill>
                  <a:schemeClr val="bg1">
                    <a:lumMod val="50000"/>
                  </a:schemeClr>
                </a:solidFill>
                <a:effectLst/>
              </a:rPr>
              <a:t>.</a:t>
            </a:r>
            <a:r>
              <a:rPr lang="ru-RU" sz="2000" dirty="0" smtClean="0">
                <a:effectLst/>
                <a:highlight>
                  <a:srgbClr val="FFFF00"/>
                </a:highlight>
              </a:rPr>
              <a:t> Классифицировать</a:t>
            </a:r>
            <a:r>
              <a:rPr lang="ru-RU" sz="2000" dirty="0" smtClean="0">
                <a:effectLst/>
              </a:rPr>
              <a:t> (группировать, устанавливать иерархию) по заданным </a:t>
            </a:r>
            <a:r>
              <a:rPr lang="ru-RU" sz="2000" dirty="0" smtClean="0">
                <a:effectLst/>
                <a:highlight>
                  <a:srgbClr val="FFFF00"/>
                </a:highlight>
              </a:rPr>
              <a:t>основаниям, критериям</a:t>
            </a:r>
            <a:endParaRPr lang="ru-RU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91869" y="1026950"/>
            <a:ext cx="51747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808080"/>
                </a:solidFill>
                <a:effectLst/>
                <a:ea typeface="Times New Roman" panose="02020603050405020304" pitchFamily="18" charset="0"/>
              </a:rPr>
              <a:t>П-6-</a:t>
            </a:r>
            <a:r>
              <a:rPr lang="ru-RU" sz="2000" b="1" dirty="0" smtClean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7/9к</a:t>
            </a:r>
            <a:r>
              <a:rPr lang="ru-RU" sz="2000" b="1" dirty="0" smtClean="0">
                <a:solidFill>
                  <a:srgbClr val="808080"/>
                </a:solidFill>
                <a:effectLst/>
                <a:ea typeface="Times New Roman" panose="02020603050405020304" pitchFamily="18" charset="0"/>
              </a:rPr>
              <a:t>.</a:t>
            </a:r>
            <a:r>
              <a:rPr lang="ru-RU" sz="2000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Классифицировать</a:t>
            </a:r>
            <a:r>
              <a:rPr lang="ru-RU" sz="2000" b="1" dirty="0" smtClean="0">
                <a:effectLst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effectLst/>
                <a:ea typeface="Times New Roman" panose="02020603050405020304" pitchFamily="18" charset="0"/>
              </a:rPr>
              <a:t>(группировать, устанавливать иерархию) по заданным и </a:t>
            </a:r>
            <a:r>
              <a:rPr lang="ru-RU" sz="2000" dirty="0" smtClean="0">
                <a:effectLst/>
                <a:highlight>
                  <a:srgbClr val="FFFF00"/>
                </a:highlight>
                <a:ea typeface="Times New Roman" panose="02020603050405020304" pitchFamily="18" charset="0"/>
              </a:rPr>
              <a:t>самостоятельно выбранным основаниям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2785" y="2288483"/>
            <a:ext cx="563197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spcAft>
                <a:spcPts val="0"/>
              </a:spcAft>
            </a:pPr>
            <a:r>
              <a:rPr lang="ru-RU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Задание.</a:t>
            </a:r>
            <a:r>
              <a:rPr lang="ru-RU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Проанализируй таблицу «Витамины, их источники и значение в жизни людей» и раздели все витамины на три группы: встречаются преимущественно в растительной пище, преимущественно в животной пище, в растительной и в животной пище одновременно. </a:t>
            </a:r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80340">
              <a:spcAft>
                <a:spcPts val="0"/>
              </a:spcAft>
            </a:pPr>
            <a:endParaRPr lang="ru-RU" dirty="0" smtClean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180340">
              <a:spcAft>
                <a:spcPts val="0"/>
              </a:spcAft>
            </a:pPr>
            <a:endParaRPr lang="ru-RU" dirty="0" smtClean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180340" algn="ctr">
              <a:spcAft>
                <a:spcPts val="0"/>
              </a:spcAft>
            </a:pPr>
            <a:r>
              <a:rPr lang="ru-RU" sz="1600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Витамины, их источники и значение в жизни людей</a:t>
            </a:r>
            <a:endParaRPr lang="ru-RU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/>
          </p:nvPr>
        </p:nvGraphicFramePr>
        <p:xfrm>
          <a:off x="86433" y="5060833"/>
          <a:ext cx="5659274" cy="1524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3874"/>
                <a:gridCol w="1442874"/>
                <a:gridCol w="2272526"/>
              </a:tblGrid>
              <a:tr h="0">
                <a:tc gridSpan="3">
                  <a:txBody>
                    <a:bodyPr/>
                    <a:lstStyle/>
                    <a:p>
                      <a:pPr indent="180340"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</a:rPr>
                        <a:t>Встречаются </a:t>
                      </a: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преимущественно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indent="180340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в растительной пище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80340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в животной пище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80340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</a:rPr>
                        <a:t>и в растительной, и в животной пище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180340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180340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180340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5882185" y="2234064"/>
            <a:ext cx="6212008" cy="2759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Задание. </a:t>
            </a:r>
            <a:r>
              <a:rPr lang="ru-RU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Используя приведённый список, составьте классификацию причин наводнений. Заполните схему: укажите названия групп и подгрупп так, чтобы в них были отражены выбранные основания для классификации; достройте все необходимые стрелки, впишите  причины наводнения в нижний ряд схемы (поставьте цифру – номер предложения). 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Причины наводнений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1.Обильные дожди. 2.Быстрое весеннее таяние снега…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56394" y="5430396"/>
            <a:ext cx="2415654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Причины наводнений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6143767" y="5978581"/>
            <a:ext cx="2415654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Группа 1: ________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9517039" y="5978581"/>
            <a:ext cx="2415654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Группа 2: ________</a:t>
            </a:r>
            <a:endParaRPr lang="ru-RU" dirty="0"/>
          </a:p>
        </p:txBody>
      </p:sp>
      <p:cxnSp>
        <p:nvCxnSpPr>
          <p:cNvPr id="38" name="Прямая со стрелкой 37"/>
          <p:cNvCxnSpPr>
            <a:stCxn id="34" idx="1"/>
          </p:cNvCxnSpPr>
          <p:nvPr/>
        </p:nvCxnSpPr>
        <p:spPr>
          <a:xfrm flipH="1">
            <a:off x="7219666" y="5615062"/>
            <a:ext cx="436728" cy="36351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stCxn id="34" idx="3"/>
            <a:endCxn id="36" idx="0"/>
          </p:cNvCxnSpPr>
          <p:nvPr/>
        </p:nvCxnSpPr>
        <p:spPr>
          <a:xfrm>
            <a:off x="10072048" y="5615062"/>
            <a:ext cx="652818" cy="36351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H="1">
            <a:off x="6632812" y="6347913"/>
            <a:ext cx="436728" cy="36351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>
            <a:off x="9853684" y="6347913"/>
            <a:ext cx="436728" cy="36351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7656394" y="6347913"/>
            <a:ext cx="555009" cy="36351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5870528" y="1051424"/>
            <a:ext cx="11658" cy="5660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611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4866"/>
            <a:ext cx="542775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00FF"/>
                </a:solidFill>
              </a:rPr>
              <a:t>У</a:t>
            </a:r>
            <a:r>
              <a:rPr lang="ru-RU" sz="3200" b="1" dirty="0" smtClean="0">
                <a:solidFill>
                  <a:srgbClr val="0000FF"/>
                </a:solidFill>
              </a:rPr>
              <a:t>ниверсальные учебные материалы</a:t>
            </a:r>
            <a:endParaRPr lang="ru-RU" sz="3200" dirty="0" smtClean="0"/>
          </a:p>
        </p:txBody>
      </p:sp>
      <p:pic>
        <p:nvPicPr>
          <p:cNvPr id="5" name="Picture 8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39072" y="2156354"/>
            <a:ext cx="565358" cy="562469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982654" y="2133341"/>
            <a:ext cx="559235" cy="580059"/>
          </a:xfrm>
          <a:prstGeom prst="ellipse">
            <a:avLst/>
          </a:prstGeom>
          <a:noFill/>
          <a:ln w="38100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Картинки по запросу человечки 3д говорят друг другу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64640" y="2147981"/>
            <a:ext cx="572558" cy="550781"/>
          </a:xfrm>
          <a:prstGeom prst="ellipse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Картинки по запросу человечек 3д и часы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17" r="-7239"/>
          <a:stretch/>
        </p:blipFill>
        <p:spPr bwMode="auto">
          <a:xfrm>
            <a:off x="6637727" y="2188992"/>
            <a:ext cx="518795" cy="528335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 descr="Картинки по запросу линейка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70772" y="1966117"/>
            <a:ext cx="2585750" cy="235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Картинки по запросу символы учебных предметов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20625" y="5278240"/>
            <a:ext cx="5936778" cy="165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Картинки по запросу символы учебных предметов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67159" y="3644265"/>
            <a:ext cx="2181892" cy="110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42277" y="3142492"/>
            <a:ext cx="947439" cy="942597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Картинки по запросу человечек 3Д личностные результаты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897752" y="3142493"/>
            <a:ext cx="957195" cy="1016296"/>
          </a:xfrm>
          <a:prstGeom prst="ellipse">
            <a:avLst/>
          </a:prstGeom>
          <a:noFill/>
          <a:ln w="38100">
            <a:solidFill>
              <a:srgbClr val="0000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Картинки по запросу человечки 3д говорят друг другу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20935" y="4001623"/>
            <a:ext cx="930059" cy="894684"/>
          </a:xfrm>
          <a:prstGeom prst="ellipse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6" descr="Картинки по запросу человечек 3д и часы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17" r="-7239"/>
          <a:stretch/>
        </p:blipFill>
        <p:spPr bwMode="auto">
          <a:xfrm>
            <a:off x="6918698" y="4017760"/>
            <a:ext cx="894186" cy="910629"/>
          </a:xfrm>
          <a:prstGeom prst="ellipse">
            <a:avLst/>
          </a:prstGeom>
          <a:noFill/>
          <a:ln w="381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94332" y="245180"/>
            <a:ext cx="238936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3.</a:t>
            </a:r>
          </a:p>
          <a:p>
            <a:pPr algn="ctr"/>
            <a:r>
              <a:rPr lang="ru-RU" b="1" dirty="0" err="1" smtClean="0"/>
              <a:t>Диагнос</a:t>
            </a:r>
            <a:r>
              <a:rPr lang="ru-RU" b="1" dirty="0" smtClean="0"/>
              <a:t>-</a:t>
            </a:r>
          </a:p>
          <a:p>
            <a:pPr algn="ctr"/>
            <a:r>
              <a:rPr lang="ru-RU" b="1" dirty="0" smtClean="0"/>
              <a:t>тируем </a:t>
            </a:r>
          </a:p>
          <a:p>
            <a:pPr algn="ctr"/>
            <a:r>
              <a:rPr lang="ru-RU" b="1" dirty="0" err="1" smtClean="0"/>
              <a:t>метапредмет</a:t>
            </a:r>
            <a:r>
              <a:rPr lang="ru-RU" b="1" dirty="0" smtClean="0"/>
              <a:t>-</a:t>
            </a:r>
          </a:p>
          <a:p>
            <a:pPr algn="ctr"/>
            <a:r>
              <a:rPr lang="ru-RU" b="1" dirty="0" err="1"/>
              <a:t>н</a:t>
            </a:r>
            <a:r>
              <a:rPr lang="ru-RU" b="1" dirty="0" err="1" smtClean="0"/>
              <a:t>ые</a:t>
            </a:r>
            <a:r>
              <a:rPr lang="ru-RU" b="1" dirty="0" smtClean="0"/>
              <a:t> и личностные результаты</a:t>
            </a:r>
            <a:endParaRPr lang="ru-RU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579424" y="4917332"/>
            <a:ext cx="6441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1.Помогаем осваивать  предметные знания и умения</a:t>
            </a:r>
            <a:endParaRPr lang="ru-RU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915022" y="2701310"/>
            <a:ext cx="39870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2.Развиваем универсальные учебные </a:t>
            </a:r>
          </a:p>
          <a:p>
            <a:pPr algn="ctr"/>
            <a:r>
              <a:rPr lang="ru-RU" b="1" dirty="0" smtClean="0"/>
              <a:t>действия,</a:t>
            </a:r>
          </a:p>
          <a:p>
            <a:pPr algn="ctr"/>
            <a:r>
              <a:rPr lang="ru-RU" b="1" dirty="0" smtClean="0"/>
              <a:t> изучая предметы</a:t>
            </a:r>
            <a:endParaRPr lang="ru-RU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726941" y="3060733"/>
            <a:ext cx="33031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ИНТЕРНЕТ-ПРОСТРАНСТВО для обсуждения и скачивания новых, апробируемых универсальных учебных материалов </a:t>
            </a:r>
          </a:p>
          <a:p>
            <a:pPr algn="ctr"/>
            <a:r>
              <a:rPr lang="ru-RU" b="1" dirty="0" smtClean="0">
                <a:solidFill>
                  <a:srgbClr val="0000FF"/>
                </a:solidFill>
              </a:rPr>
              <a:t>Группа </a:t>
            </a:r>
            <a:r>
              <a:rPr lang="ru-RU" b="1" dirty="0" err="1" smtClean="0">
                <a:solidFill>
                  <a:srgbClr val="0000FF"/>
                </a:solidFill>
              </a:rPr>
              <a:t>ВКонтакте</a:t>
            </a:r>
            <a:endParaRPr lang="ru-RU" b="1" dirty="0" smtClean="0">
              <a:solidFill>
                <a:srgbClr val="0000FF"/>
              </a:solidFill>
            </a:endParaRP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Всероссийский инновационный проект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Банк </a:t>
            </a:r>
            <a:r>
              <a:rPr lang="ru-RU" b="1" smtClean="0">
                <a:solidFill>
                  <a:srgbClr val="FF0000"/>
                </a:solidFill>
              </a:rPr>
              <a:t>УУМов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4" name="Равнобедренный треугольник 23"/>
          <p:cNvSpPr/>
          <p:nvPr/>
        </p:nvSpPr>
        <p:spPr>
          <a:xfrm>
            <a:off x="805219" y="1218"/>
            <a:ext cx="10112990" cy="6843134"/>
          </a:xfrm>
          <a:prstGeom prst="triangle">
            <a:avLst>
              <a:gd name="adj" fmla="val 50000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901759" y="-5053"/>
            <a:ext cx="45475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«Развивающее образование для всех»</a:t>
            </a:r>
            <a:endParaRPr lang="ru-RU" sz="3200" dirty="0" smtClean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2650" y="1252108"/>
            <a:ext cx="2609850" cy="1752600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4" cstate="print">
            <a:duotone>
              <a:prstClr val="black"/>
              <a:schemeClr val="tx2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92" y="1475617"/>
            <a:ext cx="2743200" cy="166687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09181" y="3060733"/>
            <a:ext cx="31500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Сборники учебных материалов в разных формах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84448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93558" y="224589"/>
            <a:ext cx="1126155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Практикум. </a:t>
            </a:r>
            <a:r>
              <a:rPr lang="ru-RU" sz="2800" smtClean="0"/>
              <a:t>Разработка </a:t>
            </a:r>
            <a:r>
              <a:rPr lang="ru-RU" sz="2800" dirty="0" smtClean="0"/>
              <a:t>обучающих заданий для разных предметов. </a:t>
            </a:r>
          </a:p>
          <a:p>
            <a:endParaRPr lang="ru-RU" sz="2800" dirty="0"/>
          </a:p>
          <a:p>
            <a:r>
              <a:rPr lang="ru-RU" sz="2800" dirty="0" smtClean="0"/>
              <a:t>1.Берем сложное предметное задание (лучше диагностическое). </a:t>
            </a:r>
          </a:p>
          <a:p>
            <a:r>
              <a:rPr lang="ru-RU" sz="2800" dirty="0" smtClean="0"/>
              <a:t>2.Определяем в чем его сложность для учеников? В каких операциях? </a:t>
            </a:r>
          </a:p>
          <a:p>
            <a:r>
              <a:rPr lang="ru-RU" sz="2800" dirty="0" smtClean="0"/>
              <a:t>3.По алгоритму выполнения продуктивного задания составляем обучающие подсказки</a:t>
            </a:r>
          </a:p>
          <a:p>
            <a:r>
              <a:rPr lang="ru-RU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30483113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1"/>
            <a:ext cx="12191999" cy="54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98622" y="83406"/>
            <a:ext cx="10393377" cy="369332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Информация</a:t>
            </a:r>
          </a:p>
        </p:txBody>
      </p:sp>
      <p:pic>
        <p:nvPicPr>
          <p:cNvPr id="1026" name="Picture 2" descr="http://sawtech.ru/wp-content/uploads/2013/05/ikonki.pn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10384" y="6142752"/>
            <a:ext cx="797393" cy="60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awtech.ru/wp-content/uploads/2013/05/ikonki.pn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04767" y="6154023"/>
            <a:ext cx="785836" cy="59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sawtech.ru/wp-content/uploads/2013/05/ikonki.pn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4794" y="5388323"/>
            <a:ext cx="791613" cy="59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sawtech.ru/wp-content/uploads/2013/05/ikonki.pn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08825" y="5388323"/>
            <a:ext cx="803171" cy="593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37225" y="4668879"/>
            <a:ext cx="11518872" cy="720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ctr" anchorCtr="0">
            <a:normAutofit/>
          </a:bodyPr>
          <a:lstStyle/>
          <a:p>
            <a:r>
              <a:rPr lang="ru-RU" sz="2500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Присоединяйтесь к </a:t>
            </a:r>
            <a:r>
              <a:rPr lang="ru-RU" sz="25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нашим </a:t>
            </a:r>
            <a:r>
              <a:rPr lang="ru-RU" sz="2500" b="1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сообществам в социальных сетях!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97022" y="5386010"/>
            <a:ext cx="4954621" cy="576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t" anchorCtr="0">
            <a:normAutofit fontScale="92500" lnSpcReduction="10000"/>
          </a:bodyPr>
          <a:lstStyle/>
          <a:p>
            <a:r>
              <a:rPr lang="ru-RU" b="1" dirty="0" err="1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ВКонтакте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/>
            </a:r>
            <a:br>
              <a:rPr lang="ru-RU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</a:b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8"/>
              </a:rPr>
              <a:t>vk.com/school2100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 </a:t>
            </a:r>
            <a:endParaRPr lang="en-US" dirty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318636" y="6151257"/>
            <a:ext cx="4954621" cy="576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t" anchorCtr="0">
            <a:normAutofit fontScale="92500" lnSpcReduction="10000"/>
          </a:bodyPr>
          <a:lstStyle/>
          <a:p>
            <a:r>
              <a:rPr lang="en-US" sz="19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Facebook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/>
            </a:r>
            <a:br>
              <a:rPr lang="ru-RU" dirty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</a:b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9"/>
              </a:rPr>
              <a:t>facebook.com/school2100</a:t>
            </a:r>
            <a:endParaRPr lang="ru-RU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99035" y="6167468"/>
            <a:ext cx="4954621" cy="576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t" anchorCtr="0">
            <a:normAutofit fontScale="92500" lnSpcReduction="10000"/>
          </a:bodyPr>
          <a:lstStyle/>
          <a:p>
            <a:r>
              <a:rPr lang="en-US" sz="19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Twitter</a:t>
            </a:r>
            <a:endParaRPr lang="en-US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0"/>
              </a:rPr>
              <a:t>twitter.com/school2100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 </a:t>
            </a:r>
            <a:endParaRPr lang="ru-RU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07680" y="5395737"/>
            <a:ext cx="4954621" cy="576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t" anchorCtr="0">
            <a:normAutofit fontScale="92500" lnSpcReduction="10000"/>
          </a:bodyPr>
          <a:lstStyle/>
          <a:p>
            <a:r>
              <a:rPr lang="en-US" sz="19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YouTube</a:t>
            </a:r>
          </a:p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1"/>
              </a:rPr>
              <a:t>goo.gl/3K56nK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5868" y="2421221"/>
            <a:ext cx="11518872" cy="720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ctr" anchorCtr="0">
            <a:normAutofit/>
          </a:bodyPr>
          <a:lstStyle/>
          <a:p>
            <a:r>
              <a:rPr lang="ru-RU" sz="25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Сайты Образовательной системы «Школа 2100»</a:t>
            </a:r>
            <a:endParaRPr lang="ru-RU" sz="2500" b="1" dirty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45871" y="3179624"/>
            <a:ext cx="11508904" cy="15788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t" anchorCtr="0">
            <a:normAutofit/>
          </a:bodyPr>
          <a:lstStyle/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Главный сайт ОС «Школа 2100»: 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2"/>
              </a:rPr>
              <a:t>school2100.com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 </a:t>
            </a:r>
          </a:p>
          <a:p>
            <a:endParaRPr lang="ru-RU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Форум «Мир 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“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Школы 2100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”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»: 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3"/>
              </a:rPr>
              <a:t>world.school2100.com</a:t>
            </a:r>
            <a:endParaRPr lang="ru-RU" b="1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  <a:p>
            <a:endParaRPr lang="ru-RU" b="1" dirty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  <a:p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Электронная форма учебников ОС «Школа 2100»: </a:t>
            </a:r>
            <a:r>
              <a:rPr lang="en-US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4"/>
              </a:rPr>
              <a:t>app.school2100.com</a:t>
            </a: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 </a:t>
            </a:r>
            <a:endParaRPr lang="en-US" b="1" dirty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081795" y="6528430"/>
            <a:ext cx="312227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©</a:t>
            </a:r>
            <a:r>
              <a:rPr lang="en-US" sz="15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 </a:t>
            </a:r>
            <a:r>
              <a:rPr lang="ru-RU" sz="15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ООО «БАЛАСС», 201</a:t>
            </a:r>
            <a:r>
              <a:rPr lang="en-US" sz="15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6</a:t>
            </a:r>
            <a:endParaRPr lang="ru-RU" sz="1500" dirty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9073" y="752362"/>
            <a:ext cx="11518872" cy="7200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ctr" anchorCtr="0">
            <a:noAutofit/>
          </a:bodyPr>
          <a:lstStyle/>
          <a:p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Контактный </a:t>
            </a:r>
            <a:r>
              <a:rPr lang="en-US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e-mail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: 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5"/>
              </a:rPr>
              <a:t>umc@school2100.com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,</a:t>
            </a:r>
            <a:r>
              <a:rPr lang="en-US" sz="2800" u="sng" dirty="0" smtClean="0">
                <a:hlinkClick r:id="rId16"/>
              </a:rPr>
              <a:t> </a:t>
            </a:r>
            <a:r>
              <a:rPr lang="en-US" sz="2800" dirty="0" err="1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6"/>
              </a:rPr>
              <a:t>danilovod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6"/>
              </a:rPr>
              <a:t>@</a:t>
            </a:r>
            <a:r>
              <a:rPr lang="en-US" sz="2800" dirty="0" err="1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6"/>
              </a:rPr>
              <a:t>gmail</a:t>
            </a:r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6"/>
              </a:rPr>
              <a:t>.</a:t>
            </a:r>
            <a:r>
              <a:rPr lang="en-US" sz="28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6"/>
              </a:rPr>
              <a:t>com</a:t>
            </a:r>
            <a:endParaRPr lang="ru-RU" sz="2800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</a:endParaRPr>
          </a:p>
          <a:p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5"/>
              </a:rPr>
              <a:t> </a:t>
            </a:r>
            <a:endParaRPr lang="ru-RU" sz="2800" dirty="0">
              <a:solidFill>
                <a:schemeClr val="bg2">
                  <a:lumMod val="25000"/>
                </a:schemeClr>
              </a:solidFill>
              <a:latin typeface="Arial" pitchFamily="34" charset="0"/>
              <a:ea typeface="Open Sans Light" panose="020B0306030504020204" pitchFamily="34" charset="0"/>
              <a:cs typeface="Arial" pitchFamily="34" charset="0"/>
              <a:hlinkClick r:id="rId15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73184" y="1280037"/>
            <a:ext cx="116140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Группа «Универсальные учебные материалы» в «</a:t>
            </a:r>
            <a:r>
              <a:rPr lang="ru-RU" sz="2800" b="1" dirty="0" err="1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ВКонтакте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</a:rPr>
              <a:t>»: </a:t>
            </a:r>
            <a:r>
              <a:rPr lang="en-US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7"/>
              </a:rPr>
              <a:t>https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7"/>
              </a:rPr>
              <a:t>://</a:t>
            </a:r>
            <a:r>
              <a:rPr lang="en-US" sz="2800" b="1" dirty="0" err="1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7"/>
              </a:rPr>
              <a:t>vk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7"/>
              </a:rPr>
              <a:t>.</a:t>
            </a:r>
            <a:r>
              <a:rPr lang="en-US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7"/>
              </a:rPr>
              <a:t>com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7"/>
              </a:rPr>
              <a:t>/</a:t>
            </a:r>
            <a:r>
              <a:rPr lang="en-US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7"/>
              </a:rPr>
              <a:t>club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7"/>
              </a:rPr>
              <a:t>128447748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ea typeface="Open Sans Light" panose="020B0306030504020204" pitchFamily="34" charset="0"/>
                <a:cs typeface="Arial" pitchFamily="34" charset="0"/>
                <a:hlinkClick r:id="rId1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743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7672" y="14866"/>
            <a:ext cx="1123210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УНИВЕРСАЛЬНЫЕ УЧЕБНЫЕ МАТЕРИАЛЫ </a:t>
            </a:r>
          </a:p>
          <a:p>
            <a:pPr algn="ctr"/>
            <a:r>
              <a:rPr lang="ru-RU" sz="3200" b="1" dirty="0" smtClean="0">
                <a:solidFill>
                  <a:srgbClr val="0000FF"/>
                </a:solidFill>
              </a:rPr>
              <a:t>«Развивающее образование для всех»</a:t>
            </a:r>
            <a:endParaRPr lang="ru-RU" sz="3200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628" y="2578046"/>
            <a:ext cx="3357349" cy="30557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875" y="5633764"/>
            <a:ext cx="2523557" cy="120725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5953" y="3052584"/>
            <a:ext cx="1992574" cy="1862361"/>
          </a:xfrm>
          <a:prstGeom prst="ellipse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39986" y="1370789"/>
            <a:ext cx="2620373" cy="107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80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70C0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4281</TotalTime>
  <Words>6615</Words>
  <Application>Microsoft Office PowerPoint</Application>
  <PresentationFormat>Произвольный</PresentationFormat>
  <Paragraphs>997</Paragraphs>
  <Slides>120</Slides>
  <Notes>51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120</vt:i4>
      </vt:variant>
    </vt:vector>
  </HeadingPairs>
  <TitlesOfParts>
    <vt:vector size="121" baseType="lpstr">
      <vt:lpstr>Тема Office</vt:lpstr>
      <vt:lpstr>Презентация PowerPoint</vt:lpstr>
      <vt:lpstr>Актуальные вызовы времени  «Развивающее образование», «ФГОС», «деятельностный подход», «единый учебник», «идеал советского образования», «ЕГЭ», «ВПР», «Международные тестирования»…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Отражение новых результатов в итоговых диагностиках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Средство достижения цели – продуктивные задания. Общий алгоритм решения</vt:lpstr>
      <vt:lpstr>Комплекс технологий деятельностного типа</vt:lpstr>
      <vt:lpstr>Образовательная система                         «Школа 2100»</vt:lpstr>
      <vt:lpstr>Можно ли новый результат получить старыми средствами? </vt:lpstr>
      <vt:lpstr>Урок по комплексу технологий деятельностного типа («Школа 2100»)</vt:lpstr>
      <vt:lpstr>Презентация PowerPoint</vt:lpstr>
      <vt:lpstr>Пример КОМПЛЕКСА ТЕХНОЛОГИЙ. Поиск решения продуктивного задания</vt:lpstr>
      <vt:lpstr>Пример поиска решения продуктивного задания</vt:lpstr>
      <vt:lpstr>Пример поиска решения продуктивного задания</vt:lpstr>
      <vt:lpstr>Пример поиска решения продуктивного задания</vt:lpstr>
      <vt:lpstr>Пример поиска решения продуктивного задания </vt:lpstr>
      <vt:lpstr>Презентация PowerPoint</vt:lpstr>
      <vt:lpstr>ПРИМЕР УРОКА ПО ТЕХНОЛОГИЯМ История. 6 кл. «Первые русские князья»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Новый проект   «Универсальные  учебные материалы  «Развивающее образование  для всех»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Первый уровень универсальных учебных материалов   Специфически предметный блок    "Осваиваем базовые предметные знания и умения"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Второй уровень универсальных учебных материалов    Метапредметный блок  «Формируем универсальные учебные действия в процессе изучения предметов»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БЛИЖАЙШИЕ ПЕРСПЕКТИВЫ ПРОЕКТА   - Анонс сборника УУМ «Учимся читать и понимать тексты. ПРИРОДНЫЕ ЗОНЫ. Окружающий мир 3-4 кл.».   - Первые учебные материалы для сборника «Подготовка к ВПР - учимся важнейшим познавательным действиям»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Третий уровень универсальных учебных материалов    Надпредметный блок   "Диагностируем  метапредметные и личностные  образовательные результаты"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Универсальные учебные материалы  «Развивающее образование для всех»</dc:title>
  <dc:creator>Dell</dc:creator>
  <cp:lastModifiedBy>Teacher</cp:lastModifiedBy>
  <cp:revision>248</cp:revision>
  <dcterms:created xsi:type="dcterms:W3CDTF">2016-09-02T09:14:29Z</dcterms:created>
  <dcterms:modified xsi:type="dcterms:W3CDTF">2017-02-21T23:10:33Z</dcterms:modified>
</cp:coreProperties>
</file>